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7"/>
  </p:notesMasterIdLst>
  <p:sldIdLst>
    <p:sldId id="256" r:id="rId6"/>
    <p:sldId id="581" r:id="rId7"/>
    <p:sldId id="560" r:id="rId8"/>
    <p:sldId id="576" r:id="rId9"/>
    <p:sldId id="259" r:id="rId10"/>
    <p:sldId id="260" r:id="rId11"/>
    <p:sldId id="266" r:id="rId12"/>
    <p:sldId id="261" r:id="rId13"/>
    <p:sldId id="263" r:id="rId14"/>
    <p:sldId id="574" r:id="rId15"/>
    <p:sldId id="331" r:id="rId16"/>
    <p:sldId id="544" r:id="rId17"/>
    <p:sldId id="563" r:id="rId18"/>
    <p:sldId id="551" r:id="rId19"/>
    <p:sldId id="564" r:id="rId20"/>
    <p:sldId id="566" r:id="rId21"/>
    <p:sldId id="306" r:id="rId22"/>
    <p:sldId id="322" r:id="rId23"/>
    <p:sldId id="567" r:id="rId24"/>
    <p:sldId id="572" r:id="rId25"/>
    <p:sldId id="573" r:id="rId26"/>
    <p:sldId id="552" r:id="rId27"/>
    <p:sldId id="305" r:id="rId28"/>
    <p:sldId id="565" r:id="rId29"/>
    <p:sldId id="307" r:id="rId30"/>
    <p:sldId id="569" r:id="rId31"/>
    <p:sldId id="570" r:id="rId32"/>
    <p:sldId id="549" r:id="rId33"/>
    <p:sldId id="308" r:id="rId34"/>
    <p:sldId id="553" r:id="rId35"/>
    <p:sldId id="575" r:id="rId36"/>
    <p:sldId id="555" r:id="rId37"/>
    <p:sldId id="561" r:id="rId38"/>
    <p:sldId id="579" r:id="rId39"/>
    <p:sldId id="559" r:id="rId40"/>
    <p:sldId id="270" r:id="rId41"/>
    <p:sldId id="554" r:id="rId42"/>
    <p:sldId id="580" r:id="rId43"/>
    <p:sldId id="330" r:id="rId44"/>
    <p:sldId id="577" r:id="rId45"/>
    <p:sldId id="54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AB9C"/>
    <a:srgbClr val="1EA4B2"/>
    <a:srgbClr val="C2F9FA"/>
    <a:srgbClr val="A3E4F3"/>
    <a:srgbClr val="30C4D8"/>
    <a:srgbClr val="7BD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985D3-C790-1C4C-83B4-44A0A4B84A8C}" v="14" dt="2025-04-07T11:07:06.4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3" autoAdjust="0"/>
    <p:restoredTop sz="83975" autoAdjust="0"/>
  </p:normalViewPr>
  <p:slideViewPr>
    <p:cSldViewPr snapToGrid="0">
      <p:cViewPr varScale="1">
        <p:scale>
          <a:sx n="44" d="100"/>
          <a:sy n="44" d="100"/>
        </p:scale>
        <p:origin x="121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_rels/data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52.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6" Type="http://schemas.openxmlformats.org/officeDocument/2006/relationships/image" Target="../media/image52.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F52AE-D8F0-48A3-80FA-EA64333BDD52}"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D7A9F2CE-6D97-4AF4-988C-5CFDA4731FBE}">
      <dgm:prSet custT="1"/>
      <dgm:spPr/>
      <dgm:t>
        <a:bodyPr/>
        <a:lstStyle/>
        <a:p>
          <a:pPr algn="ctr"/>
          <a:r>
            <a:rPr lang="en-GB" sz="2000" dirty="0"/>
            <a:t>Icebreaker!</a:t>
          </a:r>
          <a:endParaRPr lang="en-US" sz="2000" dirty="0"/>
        </a:p>
      </dgm:t>
    </dgm:pt>
    <dgm:pt modelId="{A19DB200-C23D-4337-9357-2D901C62702E}" type="parTrans" cxnId="{1508F87B-76D6-4EC9-8A5B-A657FFB53E45}">
      <dgm:prSet/>
      <dgm:spPr/>
      <dgm:t>
        <a:bodyPr/>
        <a:lstStyle/>
        <a:p>
          <a:endParaRPr lang="en-US"/>
        </a:p>
      </dgm:t>
    </dgm:pt>
    <dgm:pt modelId="{255996F7-C897-41CE-BC17-4CCFCAC65AD3}" type="sibTrans" cxnId="{1508F87B-76D6-4EC9-8A5B-A657FFB53E45}">
      <dgm:prSet phldrT="1" phldr="0"/>
      <dgm:spPr/>
      <dgm:t>
        <a:bodyPr/>
        <a:lstStyle/>
        <a:p>
          <a:r>
            <a:rPr lang="en-US"/>
            <a:t>1</a:t>
          </a:r>
        </a:p>
      </dgm:t>
    </dgm:pt>
    <dgm:pt modelId="{42E29AF4-9068-4B95-8360-D17D788D4B60}">
      <dgm:prSet custT="1"/>
      <dgm:spPr/>
      <dgm:t>
        <a:bodyPr/>
        <a:lstStyle/>
        <a:p>
          <a:pPr algn="ctr"/>
          <a:r>
            <a:rPr lang="en-GB" sz="2000" dirty="0"/>
            <a:t>Understand what’s involved with running your club</a:t>
          </a:r>
          <a:endParaRPr lang="en-US" sz="2000" dirty="0"/>
        </a:p>
      </dgm:t>
    </dgm:pt>
    <dgm:pt modelId="{11B137B5-82A2-44F9-AAC6-41E599DDF1DD}" type="parTrans" cxnId="{B1F5594B-CB3C-4F89-9F8A-052B6771CF10}">
      <dgm:prSet/>
      <dgm:spPr/>
      <dgm:t>
        <a:bodyPr/>
        <a:lstStyle/>
        <a:p>
          <a:endParaRPr lang="en-US"/>
        </a:p>
      </dgm:t>
    </dgm:pt>
    <dgm:pt modelId="{26377BCB-90B1-428A-8845-7CC4D8E8EDF4}" type="sibTrans" cxnId="{B1F5594B-CB3C-4F89-9F8A-052B6771CF10}">
      <dgm:prSet phldrT="2" phldr="0"/>
      <dgm:spPr/>
      <dgm:t>
        <a:bodyPr/>
        <a:lstStyle/>
        <a:p>
          <a:r>
            <a:rPr lang="en-US"/>
            <a:t>2</a:t>
          </a:r>
        </a:p>
      </dgm:t>
    </dgm:pt>
    <dgm:pt modelId="{5573E784-E201-4B2F-B4AD-8211E48688EA}">
      <dgm:prSet custT="1"/>
      <dgm:spPr/>
      <dgm:t>
        <a:bodyPr/>
        <a:lstStyle/>
        <a:p>
          <a:pPr algn="ctr"/>
          <a:r>
            <a:rPr lang="en-GB" sz="1800" dirty="0"/>
            <a:t>Understand the key documents and processes involved with running a Society </a:t>
          </a:r>
          <a:endParaRPr lang="en-US" sz="1800" dirty="0"/>
        </a:p>
      </dgm:t>
    </dgm:pt>
    <dgm:pt modelId="{4861E1D9-F619-4987-90C0-03BB4A9F1B3C}" type="parTrans" cxnId="{9619484E-3458-4120-ABFF-B29F385F7D4F}">
      <dgm:prSet/>
      <dgm:spPr/>
      <dgm:t>
        <a:bodyPr/>
        <a:lstStyle/>
        <a:p>
          <a:endParaRPr lang="en-US"/>
        </a:p>
      </dgm:t>
    </dgm:pt>
    <dgm:pt modelId="{5363F278-8E6F-40D1-8736-FA939F310ACF}" type="sibTrans" cxnId="{9619484E-3458-4120-ABFF-B29F385F7D4F}">
      <dgm:prSet phldrT="3" phldr="0"/>
      <dgm:spPr/>
      <dgm:t>
        <a:bodyPr/>
        <a:lstStyle/>
        <a:p>
          <a:r>
            <a:rPr lang="en-US"/>
            <a:t>3</a:t>
          </a:r>
        </a:p>
      </dgm:t>
    </dgm:pt>
    <dgm:pt modelId="{324AEC81-FAC6-4B41-BBE3-C56E101BC52A}">
      <dgm:prSet/>
      <dgm:spPr/>
      <dgm:t>
        <a:bodyPr/>
        <a:lstStyle/>
        <a:p>
          <a:pPr algn="ctr"/>
          <a:r>
            <a:rPr lang="en-GB" dirty="0"/>
            <a:t>Plan activities and events for the next year </a:t>
          </a:r>
          <a:endParaRPr lang="en-US" dirty="0"/>
        </a:p>
      </dgm:t>
    </dgm:pt>
    <dgm:pt modelId="{6DCE4D6C-2A04-4585-A462-4852BFA17390}" type="parTrans" cxnId="{6A010C8B-4484-46C2-AC83-B9D1A7CB0582}">
      <dgm:prSet/>
      <dgm:spPr/>
      <dgm:t>
        <a:bodyPr/>
        <a:lstStyle/>
        <a:p>
          <a:endParaRPr lang="en-US"/>
        </a:p>
      </dgm:t>
    </dgm:pt>
    <dgm:pt modelId="{1CE67426-D819-44FE-8646-C440701C5265}" type="sibTrans" cxnId="{6A010C8B-4484-46C2-AC83-B9D1A7CB0582}">
      <dgm:prSet phldrT="4" phldr="0"/>
      <dgm:spPr/>
      <dgm:t>
        <a:bodyPr/>
        <a:lstStyle/>
        <a:p>
          <a:r>
            <a:rPr lang="en-US"/>
            <a:t>4</a:t>
          </a:r>
        </a:p>
      </dgm:t>
    </dgm:pt>
    <dgm:pt modelId="{269B516D-9F55-4DBC-8358-86A60CBEDC98}">
      <dgm:prSet/>
      <dgm:spPr/>
      <dgm:t>
        <a:bodyPr/>
        <a:lstStyle/>
        <a:p>
          <a:pPr algn="ctr"/>
          <a:r>
            <a:rPr lang="en-GB" dirty="0"/>
            <a:t>Demonstrate your knowledge (quiz!)</a:t>
          </a:r>
          <a:endParaRPr lang="en-US" dirty="0"/>
        </a:p>
      </dgm:t>
    </dgm:pt>
    <dgm:pt modelId="{10AC63DE-100A-4F9E-B4AD-E369CE10146C}" type="parTrans" cxnId="{05507BE2-DA41-41B5-9532-B53FB3828522}">
      <dgm:prSet/>
      <dgm:spPr/>
      <dgm:t>
        <a:bodyPr/>
        <a:lstStyle/>
        <a:p>
          <a:endParaRPr lang="en-US"/>
        </a:p>
      </dgm:t>
    </dgm:pt>
    <dgm:pt modelId="{9132819C-AEEF-46A7-87D4-B2D1661ED06A}" type="sibTrans" cxnId="{05507BE2-DA41-41B5-9532-B53FB3828522}">
      <dgm:prSet phldrT="5" phldr="0"/>
      <dgm:spPr/>
      <dgm:t>
        <a:bodyPr/>
        <a:lstStyle/>
        <a:p>
          <a:r>
            <a:rPr lang="en-US"/>
            <a:t>5</a:t>
          </a:r>
        </a:p>
      </dgm:t>
    </dgm:pt>
    <dgm:pt modelId="{EB0CD4FC-CD1A-4F56-A5AF-F519F592BA01}" type="pres">
      <dgm:prSet presAssocID="{462F52AE-D8F0-48A3-80FA-EA64333BDD52}" presName="Name0" presStyleCnt="0">
        <dgm:presLayoutVars>
          <dgm:animLvl val="lvl"/>
          <dgm:resizeHandles val="exact"/>
        </dgm:presLayoutVars>
      </dgm:prSet>
      <dgm:spPr/>
    </dgm:pt>
    <dgm:pt modelId="{BB46085B-A617-4D8F-A2D0-323342A8CDAD}" type="pres">
      <dgm:prSet presAssocID="{D7A9F2CE-6D97-4AF4-988C-5CFDA4731FBE}" presName="compositeNode" presStyleCnt="0">
        <dgm:presLayoutVars>
          <dgm:bulletEnabled val="1"/>
        </dgm:presLayoutVars>
      </dgm:prSet>
      <dgm:spPr/>
    </dgm:pt>
    <dgm:pt modelId="{D4CEE80A-E1D6-4837-B183-C7979EA0F9A8}" type="pres">
      <dgm:prSet presAssocID="{D7A9F2CE-6D97-4AF4-988C-5CFDA4731FBE}" presName="bgRect" presStyleLbl="bgAccFollowNode1" presStyleIdx="0" presStyleCnt="5"/>
      <dgm:spPr/>
    </dgm:pt>
    <dgm:pt modelId="{810D0C04-72D3-431B-B83D-E550CDC3DA2E}" type="pres">
      <dgm:prSet presAssocID="{255996F7-C897-41CE-BC17-4CCFCAC65AD3}" presName="sibTransNodeCircle" presStyleLbl="alignNode1" presStyleIdx="0" presStyleCnt="10">
        <dgm:presLayoutVars>
          <dgm:chMax val="0"/>
          <dgm:bulletEnabled/>
        </dgm:presLayoutVars>
      </dgm:prSet>
      <dgm:spPr/>
    </dgm:pt>
    <dgm:pt modelId="{25620FC0-F4A2-4488-AE05-FBA8AA70E54C}" type="pres">
      <dgm:prSet presAssocID="{D7A9F2CE-6D97-4AF4-988C-5CFDA4731FBE}" presName="bottomLine" presStyleLbl="alignNode1" presStyleIdx="1" presStyleCnt="10">
        <dgm:presLayoutVars/>
      </dgm:prSet>
      <dgm:spPr/>
    </dgm:pt>
    <dgm:pt modelId="{F1FC1C55-BECD-492D-9A12-8B374010A8F5}" type="pres">
      <dgm:prSet presAssocID="{D7A9F2CE-6D97-4AF4-988C-5CFDA4731FBE}" presName="nodeText" presStyleLbl="bgAccFollowNode1" presStyleIdx="0" presStyleCnt="5">
        <dgm:presLayoutVars>
          <dgm:bulletEnabled val="1"/>
        </dgm:presLayoutVars>
      </dgm:prSet>
      <dgm:spPr/>
    </dgm:pt>
    <dgm:pt modelId="{F7FCC3AF-E4C0-4F0B-A236-902DB413CCDC}" type="pres">
      <dgm:prSet presAssocID="{255996F7-C897-41CE-BC17-4CCFCAC65AD3}" presName="sibTrans" presStyleCnt="0"/>
      <dgm:spPr/>
    </dgm:pt>
    <dgm:pt modelId="{66F7E732-587C-4E04-A701-5EF169421CFB}" type="pres">
      <dgm:prSet presAssocID="{42E29AF4-9068-4B95-8360-D17D788D4B60}" presName="compositeNode" presStyleCnt="0">
        <dgm:presLayoutVars>
          <dgm:bulletEnabled val="1"/>
        </dgm:presLayoutVars>
      </dgm:prSet>
      <dgm:spPr/>
    </dgm:pt>
    <dgm:pt modelId="{2F1E07AD-7559-430C-A41C-FC58B2A742B9}" type="pres">
      <dgm:prSet presAssocID="{42E29AF4-9068-4B95-8360-D17D788D4B60}" presName="bgRect" presStyleLbl="bgAccFollowNode1" presStyleIdx="1" presStyleCnt="5"/>
      <dgm:spPr/>
    </dgm:pt>
    <dgm:pt modelId="{CFB3389C-9345-4B42-BE86-F300ED9CCA2C}" type="pres">
      <dgm:prSet presAssocID="{26377BCB-90B1-428A-8845-7CC4D8E8EDF4}" presName="sibTransNodeCircle" presStyleLbl="alignNode1" presStyleIdx="2" presStyleCnt="10">
        <dgm:presLayoutVars>
          <dgm:chMax val="0"/>
          <dgm:bulletEnabled/>
        </dgm:presLayoutVars>
      </dgm:prSet>
      <dgm:spPr/>
    </dgm:pt>
    <dgm:pt modelId="{F39CE485-2F71-490C-B0E8-BC70D34CB643}" type="pres">
      <dgm:prSet presAssocID="{42E29AF4-9068-4B95-8360-D17D788D4B60}" presName="bottomLine" presStyleLbl="alignNode1" presStyleIdx="3" presStyleCnt="10">
        <dgm:presLayoutVars/>
      </dgm:prSet>
      <dgm:spPr/>
    </dgm:pt>
    <dgm:pt modelId="{929C3B0B-2A4C-4E4E-8FA7-A85025BD7ADF}" type="pres">
      <dgm:prSet presAssocID="{42E29AF4-9068-4B95-8360-D17D788D4B60}" presName="nodeText" presStyleLbl="bgAccFollowNode1" presStyleIdx="1" presStyleCnt="5">
        <dgm:presLayoutVars>
          <dgm:bulletEnabled val="1"/>
        </dgm:presLayoutVars>
      </dgm:prSet>
      <dgm:spPr/>
    </dgm:pt>
    <dgm:pt modelId="{E28CE40F-1967-49AB-B96C-926073E6B507}" type="pres">
      <dgm:prSet presAssocID="{26377BCB-90B1-428A-8845-7CC4D8E8EDF4}" presName="sibTrans" presStyleCnt="0"/>
      <dgm:spPr/>
    </dgm:pt>
    <dgm:pt modelId="{713E1921-3550-4881-858C-C8734E64790A}" type="pres">
      <dgm:prSet presAssocID="{5573E784-E201-4B2F-B4AD-8211E48688EA}" presName="compositeNode" presStyleCnt="0">
        <dgm:presLayoutVars>
          <dgm:bulletEnabled val="1"/>
        </dgm:presLayoutVars>
      </dgm:prSet>
      <dgm:spPr/>
    </dgm:pt>
    <dgm:pt modelId="{1126EDFF-C200-4E7F-B9C0-A0A08F64BC93}" type="pres">
      <dgm:prSet presAssocID="{5573E784-E201-4B2F-B4AD-8211E48688EA}" presName="bgRect" presStyleLbl="bgAccFollowNode1" presStyleIdx="2" presStyleCnt="5"/>
      <dgm:spPr/>
    </dgm:pt>
    <dgm:pt modelId="{C04C0242-71A4-45C2-A641-3B8B94A8B0C1}" type="pres">
      <dgm:prSet presAssocID="{5363F278-8E6F-40D1-8736-FA939F310ACF}" presName="sibTransNodeCircle" presStyleLbl="alignNode1" presStyleIdx="4" presStyleCnt="10">
        <dgm:presLayoutVars>
          <dgm:chMax val="0"/>
          <dgm:bulletEnabled/>
        </dgm:presLayoutVars>
      </dgm:prSet>
      <dgm:spPr/>
    </dgm:pt>
    <dgm:pt modelId="{942DF396-6C21-42EC-8024-9EA0327D2A75}" type="pres">
      <dgm:prSet presAssocID="{5573E784-E201-4B2F-B4AD-8211E48688EA}" presName="bottomLine" presStyleLbl="alignNode1" presStyleIdx="5" presStyleCnt="10">
        <dgm:presLayoutVars/>
      </dgm:prSet>
      <dgm:spPr/>
    </dgm:pt>
    <dgm:pt modelId="{66221C5C-D635-4921-838F-6F0C58D4EF71}" type="pres">
      <dgm:prSet presAssocID="{5573E784-E201-4B2F-B4AD-8211E48688EA}" presName="nodeText" presStyleLbl="bgAccFollowNode1" presStyleIdx="2" presStyleCnt="5">
        <dgm:presLayoutVars>
          <dgm:bulletEnabled val="1"/>
        </dgm:presLayoutVars>
      </dgm:prSet>
      <dgm:spPr/>
    </dgm:pt>
    <dgm:pt modelId="{3020F6FC-27E6-46A4-9A83-2AF161E61EB6}" type="pres">
      <dgm:prSet presAssocID="{5363F278-8E6F-40D1-8736-FA939F310ACF}" presName="sibTrans" presStyleCnt="0"/>
      <dgm:spPr/>
    </dgm:pt>
    <dgm:pt modelId="{FFF41EF2-6AA9-444C-9C50-1023380D7DF0}" type="pres">
      <dgm:prSet presAssocID="{324AEC81-FAC6-4B41-BBE3-C56E101BC52A}" presName="compositeNode" presStyleCnt="0">
        <dgm:presLayoutVars>
          <dgm:bulletEnabled val="1"/>
        </dgm:presLayoutVars>
      </dgm:prSet>
      <dgm:spPr/>
    </dgm:pt>
    <dgm:pt modelId="{490102C1-23F0-4030-8B48-7F4E7AA87FBE}" type="pres">
      <dgm:prSet presAssocID="{324AEC81-FAC6-4B41-BBE3-C56E101BC52A}" presName="bgRect" presStyleLbl="bgAccFollowNode1" presStyleIdx="3" presStyleCnt="5"/>
      <dgm:spPr/>
    </dgm:pt>
    <dgm:pt modelId="{59A1E9F5-185B-41D7-B7F7-E0E20F21A33C}" type="pres">
      <dgm:prSet presAssocID="{1CE67426-D819-44FE-8646-C440701C5265}" presName="sibTransNodeCircle" presStyleLbl="alignNode1" presStyleIdx="6" presStyleCnt="10">
        <dgm:presLayoutVars>
          <dgm:chMax val="0"/>
          <dgm:bulletEnabled/>
        </dgm:presLayoutVars>
      </dgm:prSet>
      <dgm:spPr/>
    </dgm:pt>
    <dgm:pt modelId="{B6AB529F-EAB8-4B42-B69E-A8B8124DED1D}" type="pres">
      <dgm:prSet presAssocID="{324AEC81-FAC6-4B41-BBE3-C56E101BC52A}" presName="bottomLine" presStyleLbl="alignNode1" presStyleIdx="7" presStyleCnt="10">
        <dgm:presLayoutVars/>
      </dgm:prSet>
      <dgm:spPr/>
    </dgm:pt>
    <dgm:pt modelId="{1C0964A9-B9B8-4702-B766-FB5720F5EDE6}" type="pres">
      <dgm:prSet presAssocID="{324AEC81-FAC6-4B41-BBE3-C56E101BC52A}" presName="nodeText" presStyleLbl="bgAccFollowNode1" presStyleIdx="3" presStyleCnt="5">
        <dgm:presLayoutVars>
          <dgm:bulletEnabled val="1"/>
        </dgm:presLayoutVars>
      </dgm:prSet>
      <dgm:spPr/>
    </dgm:pt>
    <dgm:pt modelId="{65751902-7766-4814-AABC-E8F09A2F7C5B}" type="pres">
      <dgm:prSet presAssocID="{1CE67426-D819-44FE-8646-C440701C5265}" presName="sibTrans" presStyleCnt="0"/>
      <dgm:spPr/>
    </dgm:pt>
    <dgm:pt modelId="{6FB73736-55F8-4213-8EA4-9488FD64F8E5}" type="pres">
      <dgm:prSet presAssocID="{269B516D-9F55-4DBC-8358-86A60CBEDC98}" presName="compositeNode" presStyleCnt="0">
        <dgm:presLayoutVars>
          <dgm:bulletEnabled val="1"/>
        </dgm:presLayoutVars>
      </dgm:prSet>
      <dgm:spPr/>
    </dgm:pt>
    <dgm:pt modelId="{FAA9CC01-C3BF-4FCF-A597-9BB896282F85}" type="pres">
      <dgm:prSet presAssocID="{269B516D-9F55-4DBC-8358-86A60CBEDC98}" presName="bgRect" presStyleLbl="bgAccFollowNode1" presStyleIdx="4" presStyleCnt="5"/>
      <dgm:spPr/>
    </dgm:pt>
    <dgm:pt modelId="{C27557C0-A997-4380-9F2E-9903DAA5EDEF}" type="pres">
      <dgm:prSet presAssocID="{9132819C-AEEF-46A7-87D4-B2D1661ED06A}" presName="sibTransNodeCircle" presStyleLbl="alignNode1" presStyleIdx="8" presStyleCnt="10">
        <dgm:presLayoutVars>
          <dgm:chMax val="0"/>
          <dgm:bulletEnabled/>
        </dgm:presLayoutVars>
      </dgm:prSet>
      <dgm:spPr/>
    </dgm:pt>
    <dgm:pt modelId="{591685CF-ED31-4872-AE88-C744E13ED706}" type="pres">
      <dgm:prSet presAssocID="{269B516D-9F55-4DBC-8358-86A60CBEDC98}" presName="bottomLine" presStyleLbl="alignNode1" presStyleIdx="9" presStyleCnt="10">
        <dgm:presLayoutVars/>
      </dgm:prSet>
      <dgm:spPr/>
    </dgm:pt>
    <dgm:pt modelId="{209485D1-E3F5-4BC5-AAE9-999401CC4683}" type="pres">
      <dgm:prSet presAssocID="{269B516D-9F55-4DBC-8358-86A60CBEDC98}" presName="nodeText" presStyleLbl="bgAccFollowNode1" presStyleIdx="4" presStyleCnt="5">
        <dgm:presLayoutVars>
          <dgm:bulletEnabled val="1"/>
        </dgm:presLayoutVars>
      </dgm:prSet>
      <dgm:spPr/>
    </dgm:pt>
  </dgm:ptLst>
  <dgm:cxnLst>
    <dgm:cxn modelId="{DDFF5208-D27A-4462-ACDC-1423FA8B9A96}" type="presOf" srcId="{324AEC81-FAC6-4B41-BBE3-C56E101BC52A}" destId="{490102C1-23F0-4030-8B48-7F4E7AA87FBE}" srcOrd="0" destOrd="0" presId="urn:microsoft.com/office/officeart/2016/7/layout/BasicLinearProcessNumbered"/>
    <dgm:cxn modelId="{6D4C970A-32CD-4EB4-8627-D9C127C277FD}" type="presOf" srcId="{269B516D-9F55-4DBC-8358-86A60CBEDC98}" destId="{209485D1-E3F5-4BC5-AAE9-999401CC4683}" srcOrd="1" destOrd="0" presId="urn:microsoft.com/office/officeart/2016/7/layout/BasicLinearProcessNumbered"/>
    <dgm:cxn modelId="{29B81D36-7B1E-4449-9849-F456138F4F12}" type="presOf" srcId="{D7A9F2CE-6D97-4AF4-988C-5CFDA4731FBE}" destId="{F1FC1C55-BECD-492D-9A12-8B374010A8F5}" srcOrd="1" destOrd="0" presId="urn:microsoft.com/office/officeart/2016/7/layout/BasicLinearProcessNumbered"/>
    <dgm:cxn modelId="{30023A5B-193B-450B-A9D7-E37D460A282D}" type="presOf" srcId="{1CE67426-D819-44FE-8646-C440701C5265}" destId="{59A1E9F5-185B-41D7-B7F7-E0E20F21A33C}" srcOrd="0" destOrd="0" presId="urn:microsoft.com/office/officeart/2016/7/layout/BasicLinearProcessNumbered"/>
    <dgm:cxn modelId="{9EAB7844-054D-4911-B069-D66C80929FBB}" type="presOf" srcId="{462F52AE-D8F0-48A3-80FA-EA64333BDD52}" destId="{EB0CD4FC-CD1A-4F56-A5AF-F519F592BA01}" srcOrd="0" destOrd="0" presId="urn:microsoft.com/office/officeart/2016/7/layout/BasicLinearProcessNumbered"/>
    <dgm:cxn modelId="{F7110547-38E0-4D3E-9A00-E75E4AE24FAB}" type="presOf" srcId="{42E29AF4-9068-4B95-8360-D17D788D4B60}" destId="{929C3B0B-2A4C-4E4E-8FA7-A85025BD7ADF}" srcOrd="1" destOrd="0" presId="urn:microsoft.com/office/officeart/2016/7/layout/BasicLinearProcessNumbered"/>
    <dgm:cxn modelId="{B1F5594B-CB3C-4F89-9F8A-052B6771CF10}" srcId="{462F52AE-D8F0-48A3-80FA-EA64333BDD52}" destId="{42E29AF4-9068-4B95-8360-D17D788D4B60}" srcOrd="1" destOrd="0" parTransId="{11B137B5-82A2-44F9-AAC6-41E599DDF1DD}" sibTransId="{26377BCB-90B1-428A-8845-7CC4D8E8EDF4}"/>
    <dgm:cxn modelId="{9619484E-3458-4120-ABFF-B29F385F7D4F}" srcId="{462F52AE-D8F0-48A3-80FA-EA64333BDD52}" destId="{5573E784-E201-4B2F-B4AD-8211E48688EA}" srcOrd="2" destOrd="0" parTransId="{4861E1D9-F619-4987-90C0-03BB4A9F1B3C}" sibTransId="{5363F278-8E6F-40D1-8736-FA939F310ACF}"/>
    <dgm:cxn modelId="{A7D64170-B8BE-41C9-AA2A-FBE17F202C62}" type="presOf" srcId="{255996F7-C897-41CE-BC17-4CCFCAC65AD3}" destId="{810D0C04-72D3-431B-B83D-E550CDC3DA2E}" srcOrd="0" destOrd="0" presId="urn:microsoft.com/office/officeart/2016/7/layout/BasicLinearProcessNumbered"/>
    <dgm:cxn modelId="{1508F87B-76D6-4EC9-8A5B-A657FFB53E45}" srcId="{462F52AE-D8F0-48A3-80FA-EA64333BDD52}" destId="{D7A9F2CE-6D97-4AF4-988C-5CFDA4731FBE}" srcOrd="0" destOrd="0" parTransId="{A19DB200-C23D-4337-9357-2D901C62702E}" sibTransId="{255996F7-C897-41CE-BC17-4CCFCAC65AD3}"/>
    <dgm:cxn modelId="{F89A3A7E-F8E4-4513-962E-39C71FA9C74D}" type="presOf" srcId="{324AEC81-FAC6-4B41-BBE3-C56E101BC52A}" destId="{1C0964A9-B9B8-4702-B766-FB5720F5EDE6}" srcOrd="1" destOrd="0" presId="urn:microsoft.com/office/officeart/2016/7/layout/BasicLinearProcessNumbered"/>
    <dgm:cxn modelId="{C4B72A8A-66E5-444E-96DA-78A54484CB03}" type="presOf" srcId="{269B516D-9F55-4DBC-8358-86A60CBEDC98}" destId="{FAA9CC01-C3BF-4FCF-A597-9BB896282F85}" srcOrd="0" destOrd="0" presId="urn:microsoft.com/office/officeart/2016/7/layout/BasicLinearProcessNumbered"/>
    <dgm:cxn modelId="{6A010C8B-4484-46C2-AC83-B9D1A7CB0582}" srcId="{462F52AE-D8F0-48A3-80FA-EA64333BDD52}" destId="{324AEC81-FAC6-4B41-BBE3-C56E101BC52A}" srcOrd="3" destOrd="0" parTransId="{6DCE4D6C-2A04-4585-A462-4852BFA17390}" sibTransId="{1CE67426-D819-44FE-8646-C440701C5265}"/>
    <dgm:cxn modelId="{8B69D394-DB2B-4C06-867A-FD6674610258}" type="presOf" srcId="{5573E784-E201-4B2F-B4AD-8211E48688EA}" destId="{1126EDFF-C200-4E7F-B9C0-A0A08F64BC93}" srcOrd="0" destOrd="0" presId="urn:microsoft.com/office/officeart/2016/7/layout/BasicLinearProcessNumbered"/>
    <dgm:cxn modelId="{3A003AA2-80E9-4587-AF0A-B766A4867786}" type="presOf" srcId="{D7A9F2CE-6D97-4AF4-988C-5CFDA4731FBE}" destId="{D4CEE80A-E1D6-4837-B183-C7979EA0F9A8}" srcOrd="0" destOrd="0" presId="urn:microsoft.com/office/officeart/2016/7/layout/BasicLinearProcessNumbered"/>
    <dgm:cxn modelId="{E3312AC5-1B1D-459C-8DE7-3A3B20CF67F0}" type="presOf" srcId="{5363F278-8E6F-40D1-8736-FA939F310ACF}" destId="{C04C0242-71A4-45C2-A641-3B8B94A8B0C1}" srcOrd="0" destOrd="0" presId="urn:microsoft.com/office/officeart/2016/7/layout/BasicLinearProcessNumbered"/>
    <dgm:cxn modelId="{989A81D4-0F41-4391-B89F-108AC91C15E5}" type="presOf" srcId="{9132819C-AEEF-46A7-87D4-B2D1661ED06A}" destId="{C27557C0-A997-4380-9F2E-9903DAA5EDEF}" srcOrd="0" destOrd="0" presId="urn:microsoft.com/office/officeart/2016/7/layout/BasicLinearProcessNumbered"/>
    <dgm:cxn modelId="{DF9235E2-D236-4006-BD4D-454AE3ECD1CE}" type="presOf" srcId="{26377BCB-90B1-428A-8845-7CC4D8E8EDF4}" destId="{CFB3389C-9345-4B42-BE86-F300ED9CCA2C}" srcOrd="0" destOrd="0" presId="urn:microsoft.com/office/officeart/2016/7/layout/BasicLinearProcessNumbered"/>
    <dgm:cxn modelId="{05507BE2-DA41-41B5-9532-B53FB3828522}" srcId="{462F52AE-D8F0-48A3-80FA-EA64333BDD52}" destId="{269B516D-9F55-4DBC-8358-86A60CBEDC98}" srcOrd="4" destOrd="0" parTransId="{10AC63DE-100A-4F9E-B4AD-E369CE10146C}" sibTransId="{9132819C-AEEF-46A7-87D4-B2D1661ED06A}"/>
    <dgm:cxn modelId="{C6BF42F2-8261-435E-A2EA-1772A589FA05}" type="presOf" srcId="{5573E784-E201-4B2F-B4AD-8211E48688EA}" destId="{66221C5C-D635-4921-838F-6F0C58D4EF71}" srcOrd="1" destOrd="0" presId="urn:microsoft.com/office/officeart/2016/7/layout/BasicLinearProcessNumbered"/>
    <dgm:cxn modelId="{F89E49FF-B5C7-402A-B2F3-4DE5B5670D4C}" type="presOf" srcId="{42E29AF4-9068-4B95-8360-D17D788D4B60}" destId="{2F1E07AD-7559-430C-A41C-FC58B2A742B9}" srcOrd="0" destOrd="0" presId="urn:microsoft.com/office/officeart/2016/7/layout/BasicLinearProcessNumbered"/>
    <dgm:cxn modelId="{EB467434-FA5C-4638-B4D3-25665075EF9B}" type="presParOf" srcId="{EB0CD4FC-CD1A-4F56-A5AF-F519F592BA01}" destId="{BB46085B-A617-4D8F-A2D0-323342A8CDAD}" srcOrd="0" destOrd="0" presId="urn:microsoft.com/office/officeart/2016/7/layout/BasicLinearProcessNumbered"/>
    <dgm:cxn modelId="{66BD8C9D-3541-4389-B903-7E660C7FB4EC}" type="presParOf" srcId="{BB46085B-A617-4D8F-A2D0-323342A8CDAD}" destId="{D4CEE80A-E1D6-4837-B183-C7979EA0F9A8}" srcOrd="0" destOrd="0" presId="urn:microsoft.com/office/officeart/2016/7/layout/BasicLinearProcessNumbered"/>
    <dgm:cxn modelId="{C131BB93-61E2-4B5F-AC50-0E8E52E6ADF5}" type="presParOf" srcId="{BB46085B-A617-4D8F-A2D0-323342A8CDAD}" destId="{810D0C04-72D3-431B-B83D-E550CDC3DA2E}" srcOrd="1" destOrd="0" presId="urn:microsoft.com/office/officeart/2016/7/layout/BasicLinearProcessNumbered"/>
    <dgm:cxn modelId="{7D4F1337-AAB3-4853-A8C8-047ADD79344D}" type="presParOf" srcId="{BB46085B-A617-4D8F-A2D0-323342A8CDAD}" destId="{25620FC0-F4A2-4488-AE05-FBA8AA70E54C}" srcOrd="2" destOrd="0" presId="urn:microsoft.com/office/officeart/2016/7/layout/BasicLinearProcessNumbered"/>
    <dgm:cxn modelId="{C7B5FA67-1E81-47DB-BC56-9594D9B3A4B9}" type="presParOf" srcId="{BB46085B-A617-4D8F-A2D0-323342A8CDAD}" destId="{F1FC1C55-BECD-492D-9A12-8B374010A8F5}" srcOrd="3" destOrd="0" presId="urn:microsoft.com/office/officeart/2016/7/layout/BasicLinearProcessNumbered"/>
    <dgm:cxn modelId="{EB4B3C9B-D222-4854-A3B6-8A2557DB3B83}" type="presParOf" srcId="{EB0CD4FC-CD1A-4F56-A5AF-F519F592BA01}" destId="{F7FCC3AF-E4C0-4F0B-A236-902DB413CCDC}" srcOrd="1" destOrd="0" presId="urn:microsoft.com/office/officeart/2016/7/layout/BasicLinearProcessNumbered"/>
    <dgm:cxn modelId="{B3DA9063-4F07-4AAB-B281-729DD381DF17}" type="presParOf" srcId="{EB0CD4FC-CD1A-4F56-A5AF-F519F592BA01}" destId="{66F7E732-587C-4E04-A701-5EF169421CFB}" srcOrd="2" destOrd="0" presId="urn:microsoft.com/office/officeart/2016/7/layout/BasicLinearProcessNumbered"/>
    <dgm:cxn modelId="{5E520B45-C06C-462D-B833-579DF1C377E7}" type="presParOf" srcId="{66F7E732-587C-4E04-A701-5EF169421CFB}" destId="{2F1E07AD-7559-430C-A41C-FC58B2A742B9}" srcOrd="0" destOrd="0" presId="urn:microsoft.com/office/officeart/2016/7/layout/BasicLinearProcessNumbered"/>
    <dgm:cxn modelId="{BFC79D3C-C90C-4BDA-95F9-676F1DB2CC9F}" type="presParOf" srcId="{66F7E732-587C-4E04-A701-5EF169421CFB}" destId="{CFB3389C-9345-4B42-BE86-F300ED9CCA2C}" srcOrd="1" destOrd="0" presId="urn:microsoft.com/office/officeart/2016/7/layout/BasicLinearProcessNumbered"/>
    <dgm:cxn modelId="{7251D7C8-577D-4AC0-9A15-63460675255A}" type="presParOf" srcId="{66F7E732-587C-4E04-A701-5EF169421CFB}" destId="{F39CE485-2F71-490C-B0E8-BC70D34CB643}" srcOrd="2" destOrd="0" presId="urn:microsoft.com/office/officeart/2016/7/layout/BasicLinearProcessNumbered"/>
    <dgm:cxn modelId="{CFEF1B53-D4B3-4759-83CE-F03AF9CDEA4F}" type="presParOf" srcId="{66F7E732-587C-4E04-A701-5EF169421CFB}" destId="{929C3B0B-2A4C-4E4E-8FA7-A85025BD7ADF}" srcOrd="3" destOrd="0" presId="urn:microsoft.com/office/officeart/2016/7/layout/BasicLinearProcessNumbered"/>
    <dgm:cxn modelId="{4C2AE729-53E5-44BF-81AB-383BECD45B68}" type="presParOf" srcId="{EB0CD4FC-CD1A-4F56-A5AF-F519F592BA01}" destId="{E28CE40F-1967-49AB-B96C-926073E6B507}" srcOrd="3" destOrd="0" presId="urn:microsoft.com/office/officeart/2016/7/layout/BasicLinearProcessNumbered"/>
    <dgm:cxn modelId="{4E07F283-9C08-4F5D-A0BB-9A3C5843B809}" type="presParOf" srcId="{EB0CD4FC-CD1A-4F56-A5AF-F519F592BA01}" destId="{713E1921-3550-4881-858C-C8734E64790A}" srcOrd="4" destOrd="0" presId="urn:microsoft.com/office/officeart/2016/7/layout/BasicLinearProcessNumbered"/>
    <dgm:cxn modelId="{9CCD3C78-064A-40DD-B0F7-E1AB2B103EE5}" type="presParOf" srcId="{713E1921-3550-4881-858C-C8734E64790A}" destId="{1126EDFF-C200-4E7F-B9C0-A0A08F64BC93}" srcOrd="0" destOrd="0" presId="urn:microsoft.com/office/officeart/2016/7/layout/BasicLinearProcessNumbered"/>
    <dgm:cxn modelId="{D4876A25-8CAD-4936-B740-5884164417BE}" type="presParOf" srcId="{713E1921-3550-4881-858C-C8734E64790A}" destId="{C04C0242-71A4-45C2-A641-3B8B94A8B0C1}" srcOrd="1" destOrd="0" presId="urn:microsoft.com/office/officeart/2016/7/layout/BasicLinearProcessNumbered"/>
    <dgm:cxn modelId="{E60231F1-7BD2-4A30-92F7-A158424935FF}" type="presParOf" srcId="{713E1921-3550-4881-858C-C8734E64790A}" destId="{942DF396-6C21-42EC-8024-9EA0327D2A75}" srcOrd="2" destOrd="0" presId="urn:microsoft.com/office/officeart/2016/7/layout/BasicLinearProcessNumbered"/>
    <dgm:cxn modelId="{88EF7408-A7B4-490E-B01F-82D2A538901C}" type="presParOf" srcId="{713E1921-3550-4881-858C-C8734E64790A}" destId="{66221C5C-D635-4921-838F-6F0C58D4EF71}" srcOrd="3" destOrd="0" presId="urn:microsoft.com/office/officeart/2016/7/layout/BasicLinearProcessNumbered"/>
    <dgm:cxn modelId="{4ECF2E22-0C45-486A-81F4-AEC842EF4728}" type="presParOf" srcId="{EB0CD4FC-CD1A-4F56-A5AF-F519F592BA01}" destId="{3020F6FC-27E6-46A4-9A83-2AF161E61EB6}" srcOrd="5" destOrd="0" presId="urn:microsoft.com/office/officeart/2016/7/layout/BasicLinearProcessNumbered"/>
    <dgm:cxn modelId="{42329B0E-F974-422B-A8F8-0B806A08E854}" type="presParOf" srcId="{EB0CD4FC-CD1A-4F56-A5AF-F519F592BA01}" destId="{FFF41EF2-6AA9-444C-9C50-1023380D7DF0}" srcOrd="6" destOrd="0" presId="urn:microsoft.com/office/officeart/2016/7/layout/BasicLinearProcessNumbered"/>
    <dgm:cxn modelId="{34032305-7568-4D2C-9C77-26D101E92F42}" type="presParOf" srcId="{FFF41EF2-6AA9-444C-9C50-1023380D7DF0}" destId="{490102C1-23F0-4030-8B48-7F4E7AA87FBE}" srcOrd="0" destOrd="0" presId="urn:microsoft.com/office/officeart/2016/7/layout/BasicLinearProcessNumbered"/>
    <dgm:cxn modelId="{9DD90F71-DFA3-403C-850F-87F73FA933A2}" type="presParOf" srcId="{FFF41EF2-6AA9-444C-9C50-1023380D7DF0}" destId="{59A1E9F5-185B-41D7-B7F7-E0E20F21A33C}" srcOrd="1" destOrd="0" presId="urn:microsoft.com/office/officeart/2016/7/layout/BasicLinearProcessNumbered"/>
    <dgm:cxn modelId="{C335A656-6284-44BC-9360-60E7768DC1E3}" type="presParOf" srcId="{FFF41EF2-6AA9-444C-9C50-1023380D7DF0}" destId="{B6AB529F-EAB8-4B42-B69E-A8B8124DED1D}" srcOrd="2" destOrd="0" presId="urn:microsoft.com/office/officeart/2016/7/layout/BasicLinearProcessNumbered"/>
    <dgm:cxn modelId="{FCE3980D-F33E-46BC-B65B-9DF83E7499F0}" type="presParOf" srcId="{FFF41EF2-6AA9-444C-9C50-1023380D7DF0}" destId="{1C0964A9-B9B8-4702-B766-FB5720F5EDE6}" srcOrd="3" destOrd="0" presId="urn:microsoft.com/office/officeart/2016/7/layout/BasicLinearProcessNumbered"/>
    <dgm:cxn modelId="{3380A529-5156-4319-AA5F-A8DF34308283}" type="presParOf" srcId="{EB0CD4FC-CD1A-4F56-A5AF-F519F592BA01}" destId="{65751902-7766-4814-AABC-E8F09A2F7C5B}" srcOrd="7" destOrd="0" presId="urn:microsoft.com/office/officeart/2016/7/layout/BasicLinearProcessNumbered"/>
    <dgm:cxn modelId="{199AB5FC-8E58-402C-874F-EFAFA9E8C6DD}" type="presParOf" srcId="{EB0CD4FC-CD1A-4F56-A5AF-F519F592BA01}" destId="{6FB73736-55F8-4213-8EA4-9488FD64F8E5}" srcOrd="8" destOrd="0" presId="urn:microsoft.com/office/officeart/2016/7/layout/BasicLinearProcessNumbered"/>
    <dgm:cxn modelId="{FD147BF0-B881-4263-883C-C478FF02BFCB}" type="presParOf" srcId="{6FB73736-55F8-4213-8EA4-9488FD64F8E5}" destId="{FAA9CC01-C3BF-4FCF-A597-9BB896282F85}" srcOrd="0" destOrd="0" presId="urn:microsoft.com/office/officeart/2016/7/layout/BasicLinearProcessNumbered"/>
    <dgm:cxn modelId="{E9014B22-9824-4B34-9E87-EB374D014AE4}" type="presParOf" srcId="{6FB73736-55F8-4213-8EA4-9488FD64F8E5}" destId="{C27557C0-A997-4380-9F2E-9903DAA5EDEF}" srcOrd="1" destOrd="0" presId="urn:microsoft.com/office/officeart/2016/7/layout/BasicLinearProcessNumbered"/>
    <dgm:cxn modelId="{F8766FF5-17FF-413C-A972-85D79878D6B2}" type="presParOf" srcId="{6FB73736-55F8-4213-8EA4-9488FD64F8E5}" destId="{591685CF-ED31-4872-AE88-C744E13ED706}" srcOrd="2" destOrd="0" presId="urn:microsoft.com/office/officeart/2016/7/layout/BasicLinearProcessNumbered"/>
    <dgm:cxn modelId="{8E6D3519-F09B-4C95-8E17-E53E8AC936FE}" type="presParOf" srcId="{6FB73736-55F8-4213-8EA4-9488FD64F8E5}" destId="{209485D1-E3F5-4BC5-AAE9-999401CC4683}"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EA7D13-190E-45F8-86D3-9BF10539C58B}" type="doc">
      <dgm:prSet loTypeId="urn:microsoft.com/office/officeart/2005/8/layout/list1" loCatId="list" qsTypeId="urn:microsoft.com/office/officeart/2005/8/quickstyle/simple1" qsCatId="simple" csTypeId="urn:microsoft.com/office/officeart/2018/5/colors/Iconchunking_neutralbg_colorful5" csCatId="colorful" phldr="1"/>
      <dgm:spPr/>
      <dgm:t>
        <a:bodyPr/>
        <a:lstStyle/>
        <a:p>
          <a:endParaRPr lang="en-US"/>
        </a:p>
      </dgm:t>
    </dgm:pt>
    <dgm:pt modelId="{4335CB3F-D7E4-47B5-B622-49464833CDF0}">
      <dgm:prSet/>
      <dgm:spPr/>
      <dgm:t>
        <a:bodyPr/>
        <a:lstStyle/>
        <a:p>
          <a:pPr>
            <a:lnSpc>
              <a:spcPct val="100000"/>
            </a:lnSpc>
            <a:defRPr b="1"/>
          </a:pPr>
          <a:r>
            <a:rPr lang="en-GB" dirty="0"/>
            <a:t>Chair </a:t>
          </a:r>
          <a:endParaRPr lang="en-US" dirty="0"/>
        </a:p>
      </dgm:t>
    </dgm:pt>
    <dgm:pt modelId="{4DB10BAA-D1EF-4B4F-8638-ABDC057E5837}" type="parTrans" cxnId="{7A32ABC9-3743-4078-B359-C05682C9C41A}">
      <dgm:prSet/>
      <dgm:spPr/>
      <dgm:t>
        <a:bodyPr/>
        <a:lstStyle/>
        <a:p>
          <a:endParaRPr lang="en-US"/>
        </a:p>
      </dgm:t>
    </dgm:pt>
    <dgm:pt modelId="{F5929F59-3621-43BB-82FB-D2C770F2AE09}" type="sibTrans" cxnId="{7A32ABC9-3743-4078-B359-C05682C9C41A}">
      <dgm:prSet/>
      <dgm:spPr/>
      <dgm:t>
        <a:bodyPr/>
        <a:lstStyle/>
        <a:p>
          <a:endParaRPr lang="en-US"/>
        </a:p>
      </dgm:t>
    </dgm:pt>
    <dgm:pt modelId="{BE95DEDE-5219-4CC9-8526-09C5C1F07BCB}">
      <dgm:prSet/>
      <dgm:spPr/>
      <dgm:t>
        <a:bodyPr/>
        <a:lstStyle/>
        <a:p>
          <a:pPr>
            <a:lnSpc>
              <a:spcPct val="100000"/>
            </a:lnSpc>
          </a:pPr>
          <a:r>
            <a:rPr lang="en-GB" dirty="0"/>
            <a:t>Oversee and represent the society as a whole (including student council)</a:t>
          </a:r>
          <a:endParaRPr lang="en-US" dirty="0"/>
        </a:p>
      </dgm:t>
    </dgm:pt>
    <dgm:pt modelId="{B2CD2A66-3CEE-4F76-A0C9-0D2A4462A175}" type="parTrans" cxnId="{0BE446D5-DA8B-4A5B-A0AD-074B20801A97}">
      <dgm:prSet/>
      <dgm:spPr/>
      <dgm:t>
        <a:bodyPr/>
        <a:lstStyle/>
        <a:p>
          <a:endParaRPr lang="en-US"/>
        </a:p>
      </dgm:t>
    </dgm:pt>
    <dgm:pt modelId="{1EEDF312-CEFC-41FA-A478-D21969E505A8}" type="sibTrans" cxnId="{0BE446D5-DA8B-4A5B-A0AD-074B20801A97}">
      <dgm:prSet/>
      <dgm:spPr/>
      <dgm:t>
        <a:bodyPr/>
        <a:lstStyle/>
        <a:p>
          <a:endParaRPr lang="en-US"/>
        </a:p>
      </dgm:t>
    </dgm:pt>
    <dgm:pt modelId="{A72E108D-5598-4AF1-BD31-32620128BF2F}">
      <dgm:prSet/>
      <dgm:spPr/>
      <dgm:t>
        <a:bodyPr/>
        <a:lstStyle/>
        <a:p>
          <a:pPr>
            <a:lnSpc>
              <a:spcPct val="100000"/>
            </a:lnSpc>
          </a:pPr>
          <a:r>
            <a:rPr lang="en-GB" dirty="0"/>
            <a:t>Ensure the society is running fairly and correctly</a:t>
          </a:r>
          <a:endParaRPr lang="en-US" dirty="0"/>
        </a:p>
      </dgm:t>
    </dgm:pt>
    <dgm:pt modelId="{074DC172-E410-46D4-AA70-FE3E58691AC3}" type="parTrans" cxnId="{39421F97-ED15-495B-9166-68F8AC5BDF7E}">
      <dgm:prSet/>
      <dgm:spPr/>
      <dgm:t>
        <a:bodyPr/>
        <a:lstStyle/>
        <a:p>
          <a:endParaRPr lang="en-US"/>
        </a:p>
      </dgm:t>
    </dgm:pt>
    <dgm:pt modelId="{BB264DB3-C548-49AD-86E9-469BA23AD2D5}" type="sibTrans" cxnId="{39421F97-ED15-495B-9166-68F8AC5BDF7E}">
      <dgm:prSet/>
      <dgm:spPr/>
      <dgm:t>
        <a:bodyPr/>
        <a:lstStyle/>
        <a:p>
          <a:endParaRPr lang="en-US"/>
        </a:p>
      </dgm:t>
    </dgm:pt>
    <dgm:pt modelId="{BCFE1137-DB81-453C-A9CF-AA2200EF1CA8}">
      <dgm:prSet/>
      <dgm:spPr/>
      <dgm:t>
        <a:bodyPr/>
        <a:lstStyle/>
        <a:p>
          <a:pPr>
            <a:lnSpc>
              <a:spcPct val="100000"/>
            </a:lnSpc>
          </a:pPr>
          <a:r>
            <a:rPr lang="en-GB" dirty="0"/>
            <a:t>Organise events, activities, socials, trips alongside the other committee members </a:t>
          </a:r>
          <a:endParaRPr lang="en-US" dirty="0"/>
        </a:p>
      </dgm:t>
    </dgm:pt>
    <dgm:pt modelId="{7CD9FB5B-3C98-4202-AB07-A4594972F15B}" type="parTrans" cxnId="{6B0D7037-4BEF-4EAC-BEF2-D0FD4BD632B7}">
      <dgm:prSet/>
      <dgm:spPr/>
      <dgm:t>
        <a:bodyPr/>
        <a:lstStyle/>
        <a:p>
          <a:endParaRPr lang="en-US"/>
        </a:p>
      </dgm:t>
    </dgm:pt>
    <dgm:pt modelId="{F3BF5948-8DE3-46F1-86BC-76F4B1F2AF12}" type="sibTrans" cxnId="{6B0D7037-4BEF-4EAC-BEF2-D0FD4BD632B7}">
      <dgm:prSet/>
      <dgm:spPr/>
      <dgm:t>
        <a:bodyPr/>
        <a:lstStyle/>
        <a:p>
          <a:endParaRPr lang="en-US"/>
        </a:p>
      </dgm:t>
    </dgm:pt>
    <dgm:pt modelId="{FC2463CD-DB0F-4A58-AFDA-4BF6CD2C5283}">
      <dgm:prSet/>
      <dgm:spPr/>
      <dgm:t>
        <a:bodyPr/>
        <a:lstStyle/>
        <a:p>
          <a:pPr>
            <a:lnSpc>
              <a:spcPct val="100000"/>
            </a:lnSpc>
          </a:pPr>
          <a:r>
            <a:rPr lang="en-GB" dirty="0"/>
            <a:t>Have regular and consistent communication with the Clubs and Societies Officer</a:t>
          </a:r>
          <a:endParaRPr lang="en-US" dirty="0"/>
        </a:p>
      </dgm:t>
    </dgm:pt>
    <dgm:pt modelId="{C3F438E0-9D0B-4CD2-A41A-E8F8C16F44FD}" type="parTrans" cxnId="{E62A3792-5F6D-42BA-8B1D-EEA304BA8E30}">
      <dgm:prSet/>
      <dgm:spPr/>
      <dgm:t>
        <a:bodyPr/>
        <a:lstStyle/>
        <a:p>
          <a:endParaRPr lang="en-US"/>
        </a:p>
      </dgm:t>
    </dgm:pt>
    <dgm:pt modelId="{0795609C-D55B-4D3B-A36A-0AA2E044E9D4}" type="sibTrans" cxnId="{E62A3792-5F6D-42BA-8B1D-EEA304BA8E30}">
      <dgm:prSet/>
      <dgm:spPr/>
      <dgm:t>
        <a:bodyPr/>
        <a:lstStyle/>
        <a:p>
          <a:endParaRPr lang="en-US"/>
        </a:p>
      </dgm:t>
    </dgm:pt>
    <dgm:pt modelId="{BAD8D150-D43A-4158-BEBC-B81F8406C2B7}">
      <dgm:prSet/>
      <dgm:spPr/>
      <dgm:t>
        <a:bodyPr/>
        <a:lstStyle/>
        <a:p>
          <a:pPr>
            <a:lnSpc>
              <a:spcPct val="100000"/>
            </a:lnSpc>
            <a:defRPr b="1"/>
          </a:pPr>
          <a:r>
            <a:rPr lang="en-GB" dirty="0"/>
            <a:t>Secretary </a:t>
          </a:r>
          <a:endParaRPr lang="en-US" dirty="0"/>
        </a:p>
      </dgm:t>
    </dgm:pt>
    <dgm:pt modelId="{2506CF90-87D6-4DEE-BFDB-CE876DC6DE64}" type="parTrans" cxnId="{AE0EFC26-379D-4594-B82A-F452D5D94D5E}">
      <dgm:prSet/>
      <dgm:spPr/>
      <dgm:t>
        <a:bodyPr/>
        <a:lstStyle/>
        <a:p>
          <a:endParaRPr lang="en-US"/>
        </a:p>
      </dgm:t>
    </dgm:pt>
    <dgm:pt modelId="{25B61798-0CA0-4263-95D1-D4FA5F073230}" type="sibTrans" cxnId="{AE0EFC26-379D-4594-B82A-F452D5D94D5E}">
      <dgm:prSet/>
      <dgm:spPr/>
      <dgm:t>
        <a:bodyPr/>
        <a:lstStyle/>
        <a:p>
          <a:endParaRPr lang="en-US"/>
        </a:p>
      </dgm:t>
    </dgm:pt>
    <dgm:pt modelId="{1D7B2440-6C46-430F-ACE2-9DD42AB3592B}">
      <dgm:prSet/>
      <dgm:spPr/>
      <dgm:t>
        <a:bodyPr/>
        <a:lstStyle/>
        <a:p>
          <a:pPr>
            <a:lnSpc>
              <a:spcPct val="100000"/>
            </a:lnSpc>
          </a:pPr>
          <a:r>
            <a:rPr lang="en-GB" dirty="0"/>
            <a:t>Manage communications between the committee and members of the society</a:t>
          </a:r>
          <a:endParaRPr lang="en-US" dirty="0"/>
        </a:p>
      </dgm:t>
    </dgm:pt>
    <dgm:pt modelId="{D5EFB793-4DD7-4E1C-8D4A-E874179D3CBA}" type="parTrans" cxnId="{624C50ED-59D0-40B5-8FBA-02E84BF98026}">
      <dgm:prSet/>
      <dgm:spPr/>
      <dgm:t>
        <a:bodyPr/>
        <a:lstStyle/>
        <a:p>
          <a:endParaRPr lang="en-US"/>
        </a:p>
      </dgm:t>
    </dgm:pt>
    <dgm:pt modelId="{E4519939-48C5-4781-8ABD-A5DF589495A5}" type="sibTrans" cxnId="{624C50ED-59D0-40B5-8FBA-02E84BF98026}">
      <dgm:prSet/>
      <dgm:spPr/>
      <dgm:t>
        <a:bodyPr/>
        <a:lstStyle/>
        <a:p>
          <a:endParaRPr lang="en-US"/>
        </a:p>
      </dgm:t>
    </dgm:pt>
    <dgm:pt modelId="{B0B68792-C59D-46A4-8040-314D738E651E}">
      <dgm:prSet/>
      <dgm:spPr/>
      <dgm:t>
        <a:bodyPr/>
        <a:lstStyle/>
        <a:p>
          <a:pPr>
            <a:lnSpc>
              <a:spcPct val="100000"/>
            </a:lnSpc>
          </a:pPr>
          <a:r>
            <a:rPr lang="en-GB" dirty="0"/>
            <a:t>Organise timings and meeting when necessary (and take minutes at meetings)</a:t>
          </a:r>
          <a:endParaRPr lang="en-US" dirty="0"/>
        </a:p>
      </dgm:t>
    </dgm:pt>
    <dgm:pt modelId="{D8EE73EB-E34A-4E88-AAFA-AA123D809AB7}" type="parTrans" cxnId="{C51A06DD-293D-4070-B618-EAB78934B761}">
      <dgm:prSet/>
      <dgm:spPr/>
      <dgm:t>
        <a:bodyPr/>
        <a:lstStyle/>
        <a:p>
          <a:endParaRPr lang="en-US"/>
        </a:p>
      </dgm:t>
    </dgm:pt>
    <dgm:pt modelId="{900FDB90-1B83-4717-8FF1-156DFB74D9CD}" type="sibTrans" cxnId="{C51A06DD-293D-4070-B618-EAB78934B761}">
      <dgm:prSet/>
      <dgm:spPr/>
      <dgm:t>
        <a:bodyPr/>
        <a:lstStyle/>
        <a:p>
          <a:endParaRPr lang="en-US"/>
        </a:p>
      </dgm:t>
    </dgm:pt>
    <dgm:pt modelId="{8CBED571-1A20-4DFE-ABC1-9FCCA3727000}">
      <dgm:prSet/>
      <dgm:spPr/>
      <dgm:t>
        <a:bodyPr/>
        <a:lstStyle/>
        <a:p>
          <a:pPr>
            <a:lnSpc>
              <a:spcPct val="100000"/>
            </a:lnSpc>
          </a:pPr>
          <a:r>
            <a:rPr lang="en-GB" dirty="0"/>
            <a:t>Have a key role in organising events and activities alongside the other committee members </a:t>
          </a:r>
          <a:endParaRPr lang="en-US" dirty="0"/>
        </a:p>
      </dgm:t>
    </dgm:pt>
    <dgm:pt modelId="{24424B94-8BD8-4D48-88A4-C834A7B4B8A7}" type="parTrans" cxnId="{6BAEB023-D7D6-4613-8364-85134CA440FA}">
      <dgm:prSet/>
      <dgm:spPr/>
      <dgm:t>
        <a:bodyPr/>
        <a:lstStyle/>
        <a:p>
          <a:endParaRPr lang="en-US"/>
        </a:p>
      </dgm:t>
    </dgm:pt>
    <dgm:pt modelId="{0CC775E4-E14B-4CA2-AB49-90606790B033}" type="sibTrans" cxnId="{6BAEB023-D7D6-4613-8364-85134CA440FA}">
      <dgm:prSet/>
      <dgm:spPr/>
      <dgm:t>
        <a:bodyPr/>
        <a:lstStyle/>
        <a:p>
          <a:endParaRPr lang="en-US"/>
        </a:p>
      </dgm:t>
    </dgm:pt>
    <dgm:pt modelId="{97B7438F-3936-4DDD-9DD2-5EAC1C92853F}">
      <dgm:prSet/>
      <dgm:spPr/>
      <dgm:t>
        <a:bodyPr/>
        <a:lstStyle/>
        <a:p>
          <a:pPr>
            <a:lnSpc>
              <a:spcPct val="100000"/>
            </a:lnSpc>
            <a:defRPr b="1"/>
          </a:pPr>
          <a:r>
            <a:rPr lang="en-GB" dirty="0"/>
            <a:t>Treasurer</a:t>
          </a:r>
          <a:endParaRPr lang="en-US" dirty="0"/>
        </a:p>
      </dgm:t>
    </dgm:pt>
    <dgm:pt modelId="{2126867D-5C88-4519-BF8A-217498B9A242}" type="parTrans" cxnId="{B089781D-59C7-4758-93D9-13F3D8517302}">
      <dgm:prSet/>
      <dgm:spPr/>
      <dgm:t>
        <a:bodyPr/>
        <a:lstStyle/>
        <a:p>
          <a:endParaRPr lang="en-US"/>
        </a:p>
      </dgm:t>
    </dgm:pt>
    <dgm:pt modelId="{33F2AD16-3667-4E10-B937-B18E82F88421}" type="sibTrans" cxnId="{B089781D-59C7-4758-93D9-13F3D8517302}">
      <dgm:prSet/>
      <dgm:spPr/>
      <dgm:t>
        <a:bodyPr/>
        <a:lstStyle/>
        <a:p>
          <a:endParaRPr lang="en-US"/>
        </a:p>
      </dgm:t>
    </dgm:pt>
    <dgm:pt modelId="{0951B12A-B992-4E4E-8669-9B0BA74D1B37}">
      <dgm:prSet/>
      <dgm:spPr/>
      <dgm:t>
        <a:bodyPr/>
        <a:lstStyle/>
        <a:p>
          <a:pPr>
            <a:lnSpc>
              <a:spcPct val="100000"/>
            </a:lnSpc>
          </a:pPr>
          <a:r>
            <a:rPr lang="en-GB" dirty="0"/>
            <a:t>Manage the society’s finances and understand financial processes</a:t>
          </a:r>
          <a:endParaRPr lang="en-US" dirty="0"/>
        </a:p>
      </dgm:t>
    </dgm:pt>
    <dgm:pt modelId="{E0C86DF3-95CF-456F-B2EC-2404F23A6278}" type="parTrans" cxnId="{5E8B549D-A364-44AC-B115-11F49E373B1A}">
      <dgm:prSet/>
      <dgm:spPr/>
      <dgm:t>
        <a:bodyPr/>
        <a:lstStyle/>
        <a:p>
          <a:endParaRPr lang="en-US"/>
        </a:p>
      </dgm:t>
    </dgm:pt>
    <dgm:pt modelId="{A6F24E0D-0A44-4C43-A93D-D35E7C59B7D3}" type="sibTrans" cxnId="{5E8B549D-A364-44AC-B115-11F49E373B1A}">
      <dgm:prSet/>
      <dgm:spPr/>
      <dgm:t>
        <a:bodyPr/>
        <a:lstStyle/>
        <a:p>
          <a:endParaRPr lang="en-US"/>
        </a:p>
      </dgm:t>
    </dgm:pt>
    <dgm:pt modelId="{864781A8-9ADB-40B1-8066-8DE390238DB1}">
      <dgm:prSet/>
      <dgm:spPr/>
      <dgm:t>
        <a:bodyPr/>
        <a:lstStyle/>
        <a:p>
          <a:pPr>
            <a:lnSpc>
              <a:spcPct val="100000"/>
            </a:lnSpc>
          </a:pPr>
          <a:r>
            <a:rPr lang="en-GB" dirty="0"/>
            <a:t>Communicate with Students Union regarding memberships and when the society needs to spend money</a:t>
          </a:r>
          <a:endParaRPr lang="en-US" dirty="0"/>
        </a:p>
      </dgm:t>
    </dgm:pt>
    <dgm:pt modelId="{0D879DAD-A645-4609-ACC4-B44A77BE6C56}" type="parTrans" cxnId="{78A632F8-C018-4064-A9BD-422CDF4AE3C0}">
      <dgm:prSet/>
      <dgm:spPr/>
      <dgm:t>
        <a:bodyPr/>
        <a:lstStyle/>
        <a:p>
          <a:endParaRPr lang="en-US"/>
        </a:p>
      </dgm:t>
    </dgm:pt>
    <dgm:pt modelId="{8E99D44F-6CD8-45B3-9B1C-F1BD64910861}" type="sibTrans" cxnId="{78A632F8-C018-4064-A9BD-422CDF4AE3C0}">
      <dgm:prSet/>
      <dgm:spPr/>
      <dgm:t>
        <a:bodyPr/>
        <a:lstStyle/>
        <a:p>
          <a:endParaRPr lang="en-US"/>
        </a:p>
      </dgm:t>
    </dgm:pt>
    <dgm:pt modelId="{3762E2E8-BA48-41BB-BB25-A5C7FBE6217E}">
      <dgm:prSet/>
      <dgm:spPr/>
      <dgm:t>
        <a:bodyPr/>
        <a:lstStyle/>
        <a:p>
          <a:pPr>
            <a:lnSpc>
              <a:spcPct val="100000"/>
            </a:lnSpc>
          </a:pPr>
          <a:r>
            <a:rPr lang="en-GB" dirty="0"/>
            <a:t>Organise the memberships to be put on the online shop with the clubs and societies officer</a:t>
          </a:r>
          <a:endParaRPr lang="en-US" dirty="0"/>
        </a:p>
      </dgm:t>
    </dgm:pt>
    <dgm:pt modelId="{DBB2D67F-BE7F-462B-A2D1-1B51B9026482}" type="parTrans" cxnId="{EAF8A99C-F215-4035-B710-12918D7A3119}">
      <dgm:prSet/>
      <dgm:spPr/>
      <dgm:t>
        <a:bodyPr/>
        <a:lstStyle/>
        <a:p>
          <a:endParaRPr lang="en-US"/>
        </a:p>
      </dgm:t>
    </dgm:pt>
    <dgm:pt modelId="{1FFA3176-01C8-4B89-9947-BAA2CF9B814D}" type="sibTrans" cxnId="{EAF8A99C-F215-4035-B710-12918D7A3119}">
      <dgm:prSet/>
      <dgm:spPr/>
      <dgm:t>
        <a:bodyPr/>
        <a:lstStyle/>
        <a:p>
          <a:endParaRPr lang="en-US"/>
        </a:p>
      </dgm:t>
    </dgm:pt>
    <dgm:pt modelId="{35A65DD6-9F02-4506-BD38-61845E4A11E1}" type="pres">
      <dgm:prSet presAssocID="{D1EA7D13-190E-45F8-86D3-9BF10539C58B}" presName="linear" presStyleCnt="0">
        <dgm:presLayoutVars>
          <dgm:dir/>
          <dgm:animLvl val="lvl"/>
          <dgm:resizeHandles val="exact"/>
        </dgm:presLayoutVars>
      </dgm:prSet>
      <dgm:spPr/>
    </dgm:pt>
    <dgm:pt modelId="{941C7087-7D90-436D-BCCD-D51B16D2FEB1}" type="pres">
      <dgm:prSet presAssocID="{4335CB3F-D7E4-47B5-B622-49464833CDF0}" presName="parentLin" presStyleCnt="0"/>
      <dgm:spPr/>
    </dgm:pt>
    <dgm:pt modelId="{64EA8B60-47D1-43D5-9A04-D01CC87D75B3}" type="pres">
      <dgm:prSet presAssocID="{4335CB3F-D7E4-47B5-B622-49464833CDF0}" presName="parentLeftMargin" presStyleLbl="node1" presStyleIdx="0" presStyleCnt="3"/>
      <dgm:spPr/>
    </dgm:pt>
    <dgm:pt modelId="{B42DB33D-3518-4A74-AA28-8844324B9C68}" type="pres">
      <dgm:prSet presAssocID="{4335CB3F-D7E4-47B5-B622-49464833CDF0}" presName="parentText" presStyleLbl="node1" presStyleIdx="0" presStyleCnt="3">
        <dgm:presLayoutVars>
          <dgm:chMax val="0"/>
          <dgm:bulletEnabled val="1"/>
        </dgm:presLayoutVars>
      </dgm:prSet>
      <dgm:spPr/>
    </dgm:pt>
    <dgm:pt modelId="{6D7CADBA-4CA4-4B5F-A671-9B45C48D318E}" type="pres">
      <dgm:prSet presAssocID="{4335CB3F-D7E4-47B5-B622-49464833CDF0}" presName="negativeSpace" presStyleCnt="0"/>
      <dgm:spPr/>
    </dgm:pt>
    <dgm:pt modelId="{B12C6877-FEEA-4EBB-A30B-DB1651AAFB6B}" type="pres">
      <dgm:prSet presAssocID="{4335CB3F-D7E4-47B5-B622-49464833CDF0}" presName="childText" presStyleLbl="conFgAcc1" presStyleIdx="0" presStyleCnt="3">
        <dgm:presLayoutVars>
          <dgm:bulletEnabled val="1"/>
        </dgm:presLayoutVars>
      </dgm:prSet>
      <dgm:spPr/>
    </dgm:pt>
    <dgm:pt modelId="{DAEDC9C8-6E42-492E-A58A-87E41D0DD346}" type="pres">
      <dgm:prSet presAssocID="{F5929F59-3621-43BB-82FB-D2C770F2AE09}" presName="spaceBetweenRectangles" presStyleCnt="0"/>
      <dgm:spPr/>
    </dgm:pt>
    <dgm:pt modelId="{CD9A6F0A-D8FB-415B-BA28-E58E0AD5C0EB}" type="pres">
      <dgm:prSet presAssocID="{BAD8D150-D43A-4158-BEBC-B81F8406C2B7}" presName="parentLin" presStyleCnt="0"/>
      <dgm:spPr/>
    </dgm:pt>
    <dgm:pt modelId="{12CF0BEA-413E-40E0-A2D9-AAA08AD00175}" type="pres">
      <dgm:prSet presAssocID="{BAD8D150-D43A-4158-BEBC-B81F8406C2B7}" presName="parentLeftMargin" presStyleLbl="node1" presStyleIdx="0" presStyleCnt="3"/>
      <dgm:spPr/>
    </dgm:pt>
    <dgm:pt modelId="{18BA5868-7531-4C62-ACD1-C9D125433BEC}" type="pres">
      <dgm:prSet presAssocID="{BAD8D150-D43A-4158-BEBC-B81F8406C2B7}" presName="parentText" presStyleLbl="node1" presStyleIdx="1" presStyleCnt="3">
        <dgm:presLayoutVars>
          <dgm:chMax val="0"/>
          <dgm:bulletEnabled val="1"/>
        </dgm:presLayoutVars>
      </dgm:prSet>
      <dgm:spPr/>
    </dgm:pt>
    <dgm:pt modelId="{86F9436A-8BC5-4D31-A0D0-167C954AEC10}" type="pres">
      <dgm:prSet presAssocID="{BAD8D150-D43A-4158-BEBC-B81F8406C2B7}" presName="negativeSpace" presStyleCnt="0"/>
      <dgm:spPr/>
    </dgm:pt>
    <dgm:pt modelId="{F0A5EDEE-774F-4E3C-BA1F-695AF718D419}" type="pres">
      <dgm:prSet presAssocID="{BAD8D150-D43A-4158-BEBC-B81F8406C2B7}" presName="childText" presStyleLbl="conFgAcc1" presStyleIdx="1" presStyleCnt="3" custLinFactNeighborX="-402">
        <dgm:presLayoutVars>
          <dgm:bulletEnabled val="1"/>
        </dgm:presLayoutVars>
      </dgm:prSet>
      <dgm:spPr/>
    </dgm:pt>
    <dgm:pt modelId="{5F95C345-663D-4C2B-AECA-E6BDCFEA63A8}" type="pres">
      <dgm:prSet presAssocID="{25B61798-0CA0-4263-95D1-D4FA5F073230}" presName="spaceBetweenRectangles" presStyleCnt="0"/>
      <dgm:spPr/>
    </dgm:pt>
    <dgm:pt modelId="{152B9EB3-A549-44C3-94C2-A3EE4C41352A}" type="pres">
      <dgm:prSet presAssocID="{97B7438F-3936-4DDD-9DD2-5EAC1C92853F}" presName="parentLin" presStyleCnt="0"/>
      <dgm:spPr/>
    </dgm:pt>
    <dgm:pt modelId="{28C80FAF-EFFB-40A1-8417-A3BE74A9DBD5}" type="pres">
      <dgm:prSet presAssocID="{97B7438F-3936-4DDD-9DD2-5EAC1C92853F}" presName="parentLeftMargin" presStyleLbl="node1" presStyleIdx="1" presStyleCnt="3"/>
      <dgm:spPr/>
    </dgm:pt>
    <dgm:pt modelId="{9A3B7E92-7D72-4D08-9DFE-99F33670244E}" type="pres">
      <dgm:prSet presAssocID="{97B7438F-3936-4DDD-9DD2-5EAC1C92853F}" presName="parentText" presStyleLbl="node1" presStyleIdx="2" presStyleCnt="3">
        <dgm:presLayoutVars>
          <dgm:chMax val="0"/>
          <dgm:bulletEnabled val="1"/>
        </dgm:presLayoutVars>
      </dgm:prSet>
      <dgm:spPr/>
    </dgm:pt>
    <dgm:pt modelId="{044D5A7B-D9F8-4D61-997E-DBE7C9BEFBBF}" type="pres">
      <dgm:prSet presAssocID="{97B7438F-3936-4DDD-9DD2-5EAC1C92853F}" presName="negativeSpace" presStyleCnt="0"/>
      <dgm:spPr/>
    </dgm:pt>
    <dgm:pt modelId="{6930766C-8D28-427C-ADA3-F4F151B7295C}" type="pres">
      <dgm:prSet presAssocID="{97B7438F-3936-4DDD-9DD2-5EAC1C92853F}" presName="childText" presStyleLbl="conFgAcc1" presStyleIdx="2" presStyleCnt="3">
        <dgm:presLayoutVars>
          <dgm:bulletEnabled val="1"/>
        </dgm:presLayoutVars>
      </dgm:prSet>
      <dgm:spPr/>
    </dgm:pt>
  </dgm:ptLst>
  <dgm:cxnLst>
    <dgm:cxn modelId="{89ED840A-D7E9-4AFC-ACAE-3FDB110CFE2D}" type="presOf" srcId="{97B7438F-3936-4DDD-9DD2-5EAC1C92853F}" destId="{28C80FAF-EFFB-40A1-8417-A3BE74A9DBD5}" srcOrd="0" destOrd="0" presId="urn:microsoft.com/office/officeart/2005/8/layout/list1"/>
    <dgm:cxn modelId="{A2D9210B-2EE6-4F5A-80AF-77C481E17938}" type="presOf" srcId="{0951B12A-B992-4E4E-8669-9B0BA74D1B37}" destId="{6930766C-8D28-427C-ADA3-F4F151B7295C}" srcOrd="0" destOrd="0" presId="urn:microsoft.com/office/officeart/2005/8/layout/list1"/>
    <dgm:cxn modelId="{7F64D710-728C-4B7C-8344-BCCAE8D7A36C}" type="presOf" srcId="{4335CB3F-D7E4-47B5-B622-49464833CDF0}" destId="{64EA8B60-47D1-43D5-9A04-D01CC87D75B3}" srcOrd="0" destOrd="0" presId="urn:microsoft.com/office/officeart/2005/8/layout/list1"/>
    <dgm:cxn modelId="{B089781D-59C7-4758-93D9-13F3D8517302}" srcId="{D1EA7D13-190E-45F8-86D3-9BF10539C58B}" destId="{97B7438F-3936-4DDD-9DD2-5EAC1C92853F}" srcOrd="2" destOrd="0" parTransId="{2126867D-5C88-4519-BF8A-217498B9A242}" sibTransId="{33F2AD16-3667-4E10-B937-B18E82F88421}"/>
    <dgm:cxn modelId="{6BAEB023-D7D6-4613-8364-85134CA440FA}" srcId="{BAD8D150-D43A-4158-BEBC-B81F8406C2B7}" destId="{8CBED571-1A20-4DFE-ABC1-9FCCA3727000}" srcOrd="2" destOrd="0" parTransId="{24424B94-8BD8-4D48-88A4-C834A7B4B8A7}" sibTransId="{0CC775E4-E14B-4CA2-AB49-90606790B033}"/>
    <dgm:cxn modelId="{AE0EFC26-379D-4594-B82A-F452D5D94D5E}" srcId="{D1EA7D13-190E-45F8-86D3-9BF10539C58B}" destId="{BAD8D150-D43A-4158-BEBC-B81F8406C2B7}" srcOrd="1" destOrd="0" parTransId="{2506CF90-87D6-4DEE-BFDB-CE876DC6DE64}" sibTransId="{25B61798-0CA0-4263-95D1-D4FA5F073230}"/>
    <dgm:cxn modelId="{6B0D7037-4BEF-4EAC-BEF2-D0FD4BD632B7}" srcId="{4335CB3F-D7E4-47B5-B622-49464833CDF0}" destId="{BCFE1137-DB81-453C-A9CF-AA2200EF1CA8}" srcOrd="2" destOrd="0" parTransId="{7CD9FB5B-3C98-4202-AB07-A4594972F15B}" sibTransId="{F3BF5948-8DE3-46F1-86BC-76F4B1F2AF12}"/>
    <dgm:cxn modelId="{088E1B39-8ED1-4261-A0AD-95217A9FC066}" type="presOf" srcId="{FC2463CD-DB0F-4A58-AFDA-4BF6CD2C5283}" destId="{B12C6877-FEEA-4EBB-A30B-DB1651AAFB6B}" srcOrd="0" destOrd="3" presId="urn:microsoft.com/office/officeart/2005/8/layout/list1"/>
    <dgm:cxn modelId="{6280383E-A5CD-4A24-BEEB-E48A50BD2411}" type="presOf" srcId="{3762E2E8-BA48-41BB-BB25-A5C7FBE6217E}" destId="{6930766C-8D28-427C-ADA3-F4F151B7295C}" srcOrd="0" destOrd="2" presId="urn:microsoft.com/office/officeart/2005/8/layout/list1"/>
    <dgm:cxn modelId="{F5029A4B-9515-416E-8B59-66EFA6C33754}" type="presOf" srcId="{864781A8-9ADB-40B1-8066-8DE390238DB1}" destId="{6930766C-8D28-427C-ADA3-F4F151B7295C}" srcOrd="0" destOrd="1" presId="urn:microsoft.com/office/officeart/2005/8/layout/list1"/>
    <dgm:cxn modelId="{CCDDEF4E-B2A6-43E3-879B-0C319A397B31}" type="presOf" srcId="{D1EA7D13-190E-45F8-86D3-9BF10539C58B}" destId="{35A65DD6-9F02-4506-BD38-61845E4A11E1}" srcOrd="0" destOrd="0" presId="urn:microsoft.com/office/officeart/2005/8/layout/list1"/>
    <dgm:cxn modelId="{FC2D2477-9498-4384-B9AF-2340168EC18E}" type="presOf" srcId="{97B7438F-3936-4DDD-9DD2-5EAC1C92853F}" destId="{9A3B7E92-7D72-4D08-9DFE-99F33670244E}" srcOrd="1" destOrd="0" presId="urn:microsoft.com/office/officeart/2005/8/layout/list1"/>
    <dgm:cxn modelId="{F971CF7D-1578-4AB5-9D9B-05AC76907C3B}" type="presOf" srcId="{A72E108D-5598-4AF1-BD31-32620128BF2F}" destId="{B12C6877-FEEA-4EBB-A30B-DB1651AAFB6B}" srcOrd="0" destOrd="1" presId="urn:microsoft.com/office/officeart/2005/8/layout/list1"/>
    <dgm:cxn modelId="{E62A3792-5F6D-42BA-8B1D-EEA304BA8E30}" srcId="{4335CB3F-D7E4-47B5-B622-49464833CDF0}" destId="{FC2463CD-DB0F-4A58-AFDA-4BF6CD2C5283}" srcOrd="3" destOrd="0" parTransId="{C3F438E0-9D0B-4CD2-A41A-E8F8C16F44FD}" sibTransId="{0795609C-D55B-4D3B-A36A-0AA2E044E9D4}"/>
    <dgm:cxn modelId="{39421F97-ED15-495B-9166-68F8AC5BDF7E}" srcId="{4335CB3F-D7E4-47B5-B622-49464833CDF0}" destId="{A72E108D-5598-4AF1-BD31-32620128BF2F}" srcOrd="1" destOrd="0" parTransId="{074DC172-E410-46D4-AA70-FE3E58691AC3}" sibTransId="{BB264DB3-C548-49AD-86E9-469BA23AD2D5}"/>
    <dgm:cxn modelId="{99DFBA9A-34D0-4560-9F58-A9B0515D31FC}" type="presOf" srcId="{1D7B2440-6C46-430F-ACE2-9DD42AB3592B}" destId="{F0A5EDEE-774F-4E3C-BA1F-695AF718D419}" srcOrd="0" destOrd="0" presId="urn:microsoft.com/office/officeart/2005/8/layout/list1"/>
    <dgm:cxn modelId="{EAF8A99C-F215-4035-B710-12918D7A3119}" srcId="{97B7438F-3936-4DDD-9DD2-5EAC1C92853F}" destId="{3762E2E8-BA48-41BB-BB25-A5C7FBE6217E}" srcOrd="2" destOrd="0" parTransId="{DBB2D67F-BE7F-462B-A2D1-1B51B9026482}" sibTransId="{1FFA3176-01C8-4B89-9947-BAA2CF9B814D}"/>
    <dgm:cxn modelId="{5E8B549D-A364-44AC-B115-11F49E373B1A}" srcId="{97B7438F-3936-4DDD-9DD2-5EAC1C92853F}" destId="{0951B12A-B992-4E4E-8669-9B0BA74D1B37}" srcOrd="0" destOrd="0" parTransId="{E0C86DF3-95CF-456F-B2EC-2404F23A6278}" sibTransId="{A6F24E0D-0A44-4C43-A93D-D35E7C59B7D3}"/>
    <dgm:cxn modelId="{C63CE0BC-8A92-4787-A0CC-EB5AE43A4CEB}" type="presOf" srcId="{B0B68792-C59D-46A4-8040-314D738E651E}" destId="{F0A5EDEE-774F-4E3C-BA1F-695AF718D419}" srcOrd="0" destOrd="1" presId="urn:microsoft.com/office/officeart/2005/8/layout/list1"/>
    <dgm:cxn modelId="{09906FC3-B680-421A-B487-B80505752F5C}" type="presOf" srcId="{BAD8D150-D43A-4158-BEBC-B81F8406C2B7}" destId="{18BA5868-7531-4C62-ACD1-C9D125433BEC}" srcOrd="1" destOrd="0" presId="urn:microsoft.com/office/officeart/2005/8/layout/list1"/>
    <dgm:cxn modelId="{7A32ABC9-3743-4078-B359-C05682C9C41A}" srcId="{D1EA7D13-190E-45F8-86D3-9BF10539C58B}" destId="{4335CB3F-D7E4-47B5-B622-49464833CDF0}" srcOrd="0" destOrd="0" parTransId="{4DB10BAA-D1EF-4B4F-8638-ABDC057E5837}" sibTransId="{F5929F59-3621-43BB-82FB-D2C770F2AE09}"/>
    <dgm:cxn modelId="{F473DCC9-C7A6-44E2-AB3D-AAF16FA743DC}" type="presOf" srcId="{8CBED571-1A20-4DFE-ABC1-9FCCA3727000}" destId="{F0A5EDEE-774F-4E3C-BA1F-695AF718D419}" srcOrd="0" destOrd="2" presId="urn:microsoft.com/office/officeart/2005/8/layout/list1"/>
    <dgm:cxn modelId="{2E63EFCD-FABE-4010-AAD6-E97730D7FA35}" type="presOf" srcId="{BE95DEDE-5219-4CC9-8526-09C5C1F07BCB}" destId="{B12C6877-FEEA-4EBB-A30B-DB1651AAFB6B}" srcOrd="0" destOrd="0" presId="urn:microsoft.com/office/officeart/2005/8/layout/list1"/>
    <dgm:cxn modelId="{0BE446D5-DA8B-4A5B-A0AD-074B20801A97}" srcId="{4335CB3F-D7E4-47B5-B622-49464833CDF0}" destId="{BE95DEDE-5219-4CC9-8526-09C5C1F07BCB}" srcOrd="0" destOrd="0" parTransId="{B2CD2A66-3CEE-4F76-A0C9-0D2A4462A175}" sibTransId="{1EEDF312-CEFC-41FA-A478-D21969E505A8}"/>
    <dgm:cxn modelId="{C51A06DD-293D-4070-B618-EAB78934B761}" srcId="{BAD8D150-D43A-4158-BEBC-B81F8406C2B7}" destId="{B0B68792-C59D-46A4-8040-314D738E651E}" srcOrd="1" destOrd="0" parTransId="{D8EE73EB-E34A-4E88-AAFA-AA123D809AB7}" sibTransId="{900FDB90-1B83-4717-8FF1-156DFB74D9CD}"/>
    <dgm:cxn modelId="{AE90CEDD-557E-4383-AF68-C3424E1310BE}" type="presOf" srcId="{BCFE1137-DB81-453C-A9CF-AA2200EF1CA8}" destId="{B12C6877-FEEA-4EBB-A30B-DB1651AAFB6B}" srcOrd="0" destOrd="2" presId="urn:microsoft.com/office/officeart/2005/8/layout/list1"/>
    <dgm:cxn modelId="{B158E9E0-C80A-4642-AE47-CF09B34CC0D5}" type="presOf" srcId="{BAD8D150-D43A-4158-BEBC-B81F8406C2B7}" destId="{12CF0BEA-413E-40E0-A2D9-AAA08AD00175}" srcOrd="0" destOrd="0" presId="urn:microsoft.com/office/officeart/2005/8/layout/list1"/>
    <dgm:cxn modelId="{13B15FE3-6319-4A87-8F08-7BE2C0044D97}" type="presOf" srcId="{4335CB3F-D7E4-47B5-B622-49464833CDF0}" destId="{B42DB33D-3518-4A74-AA28-8844324B9C68}" srcOrd="1" destOrd="0" presId="urn:microsoft.com/office/officeart/2005/8/layout/list1"/>
    <dgm:cxn modelId="{624C50ED-59D0-40B5-8FBA-02E84BF98026}" srcId="{BAD8D150-D43A-4158-BEBC-B81F8406C2B7}" destId="{1D7B2440-6C46-430F-ACE2-9DD42AB3592B}" srcOrd="0" destOrd="0" parTransId="{D5EFB793-4DD7-4E1C-8D4A-E874179D3CBA}" sibTransId="{E4519939-48C5-4781-8ABD-A5DF589495A5}"/>
    <dgm:cxn modelId="{78A632F8-C018-4064-A9BD-422CDF4AE3C0}" srcId="{97B7438F-3936-4DDD-9DD2-5EAC1C92853F}" destId="{864781A8-9ADB-40B1-8066-8DE390238DB1}" srcOrd="1" destOrd="0" parTransId="{0D879DAD-A645-4609-ACC4-B44A77BE6C56}" sibTransId="{8E99D44F-6CD8-45B3-9B1C-F1BD64910861}"/>
    <dgm:cxn modelId="{68A24E7F-1E0D-4EEF-AAF2-E6E5E8E97F46}" type="presParOf" srcId="{35A65DD6-9F02-4506-BD38-61845E4A11E1}" destId="{941C7087-7D90-436D-BCCD-D51B16D2FEB1}" srcOrd="0" destOrd="0" presId="urn:microsoft.com/office/officeart/2005/8/layout/list1"/>
    <dgm:cxn modelId="{3BB845D0-1BD4-4685-9597-890F766C9473}" type="presParOf" srcId="{941C7087-7D90-436D-BCCD-D51B16D2FEB1}" destId="{64EA8B60-47D1-43D5-9A04-D01CC87D75B3}" srcOrd="0" destOrd="0" presId="urn:microsoft.com/office/officeart/2005/8/layout/list1"/>
    <dgm:cxn modelId="{A916CFD9-CB64-48C8-B9F2-39905CC78AF5}" type="presParOf" srcId="{941C7087-7D90-436D-BCCD-D51B16D2FEB1}" destId="{B42DB33D-3518-4A74-AA28-8844324B9C68}" srcOrd="1" destOrd="0" presId="urn:microsoft.com/office/officeart/2005/8/layout/list1"/>
    <dgm:cxn modelId="{1950BFC8-6FF9-4A19-BD11-518641F54620}" type="presParOf" srcId="{35A65DD6-9F02-4506-BD38-61845E4A11E1}" destId="{6D7CADBA-4CA4-4B5F-A671-9B45C48D318E}" srcOrd="1" destOrd="0" presId="urn:microsoft.com/office/officeart/2005/8/layout/list1"/>
    <dgm:cxn modelId="{59497450-CE14-47DC-A62B-361A1C7E4731}" type="presParOf" srcId="{35A65DD6-9F02-4506-BD38-61845E4A11E1}" destId="{B12C6877-FEEA-4EBB-A30B-DB1651AAFB6B}" srcOrd="2" destOrd="0" presId="urn:microsoft.com/office/officeart/2005/8/layout/list1"/>
    <dgm:cxn modelId="{93F441CE-FE80-4795-AABF-383A633356CD}" type="presParOf" srcId="{35A65DD6-9F02-4506-BD38-61845E4A11E1}" destId="{DAEDC9C8-6E42-492E-A58A-87E41D0DD346}" srcOrd="3" destOrd="0" presId="urn:microsoft.com/office/officeart/2005/8/layout/list1"/>
    <dgm:cxn modelId="{8F16F3A7-B9BB-4523-B2B6-2B7F46AC1C25}" type="presParOf" srcId="{35A65DD6-9F02-4506-BD38-61845E4A11E1}" destId="{CD9A6F0A-D8FB-415B-BA28-E58E0AD5C0EB}" srcOrd="4" destOrd="0" presId="urn:microsoft.com/office/officeart/2005/8/layout/list1"/>
    <dgm:cxn modelId="{59226078-0E8E-4EF0-B71C-BD86A758B5A0}" type="presParOf" srcId="{CD9A6F0A-D8FB-415B-BA28-E58E0AD5C0EB}" destId="{12CF0BEA-413E-40E0-A2D9-AAA08AD00175}" srcOrd="0" destOrd="0" presId="urn:microsoft.com/office/officeart/2005/8/layout/list1"/>
    <dgm:cxn modelId="{4A868AFC-9ACD-4B63-85E0-9FC94391DFE6}" type="presParOf" srcId="{CD9A6F0A-D8FB-415B-BA28-E58E0AD5C0EB}" destId="{18BA5868-7531-4C62-ACD1-C9D125433BEC}" srcOrd="1" destOrd="0" presId="urn:microsoft.com/office/officeart/2005/8/layout/list1"/>
    <dgm:cxn modelId="{11C30D8D-EDA6-4BF3-BD3B-F4813E30C1CF}" type="presParOf" srcId="{35A65DD6-9F02-4506-BD38-61845E4A11E1}" destId="{86F9436A-8BC5-4D31-A0D0-167C954AEC10}" srcOrd="5" destOrd="0" presId="urn:microsoft.com/office/officeart/2005/8/layout/list1"/>
    <dgm:cxn modelId="{DD838244-0A05-418E-BA0D-AC1AAAC91231}" type="presParOf" srcId="{35A65DD6-9F02-4506-BD38-61845E4A11E1}" destId="{F0A5EDEE-774F-4E3C-BA1F-695AF718D419}" srcOrd="6" destOrd="0" presId="urn:microsoft.com/office/officeart/2005/8/layout/list1"/>
    <dgm:cxn modelId="{ABFA936E-68B6-4A51-9192-B4C9281B3F5F}" type="presParOf" srcId="{35A65DD6-9F02-4506-BD38-61845E4A11E1}" destId="{5F95C345-663D-4C2B-AECA-E6BDCFEA63A8}" srcOrd="7" destOrd="0" presId="urn:microsoft.com/office/officeart/2005/8/layout/list1"/>
    <dgm:cxn modelId="{3D162AEB-1F76-4387-89AF-EA8BF82B4B2F}" type="presParOf" srcId="{35A65DD6-9F02-4506-BD38-61845E4A11E1}" destId="{152B9EB3-A549-44C3-94C2-A3EE4C41352A}" srcOrd="8" destOrd="0" presId="urn:microsoft.com/office/officeart/2005/8/layout/list1"/>
    <dgm:cxn modelId="{53AE357C-75A4-42AD-8324-D1DA01DBCFEF}" type="presParOf" srcId="{152B9EB3-A549-44C3-94C2-A3EE4C41352A}" destId="{28C80FAF-EFFB-40A1-8417-A3BE74A9DBD5}" srcOrd="0" destOrd="0" presId="urn:microsoft.com/office/officeart/2005/8/layout/list1"/>
    <dgm:cxn modelId="{6AC4FF65-5B61-4A81-84E8-88A61EECB1A7}" type="presParOf" srcId="{152B9EB3-A549-44C3-94C2-A3EE4C41352A}" destId="{9A3B7E92-7D72-4D08-9DFE-99F33670244E}" srcOrd="1" destOrd="0" presId="urn:microsoft.com/office/officeart/2005/8/layout/list1"/>
    <dgm:cxn modelId="{473496D4-0116-4653-B9D1-3C09B9F65FBC}" type="presParOf" srcId="{35A65DD6-9F02-4506-BD38-61845E4A11E1}" destId="{044D5A7B-D9F8-4D61-997E-DBE7C9BEFBBF}" srcOrd="9" destOrd="0" presId="urn:microsoft.com/office/officeart/2005/8/layout/list1"/>
    <dgm:cxn modelId="{E3B7E456-09FE-4692-8D7C-D72E6CA4F003}" type="presParOf" srcId="{35A65DD6-9F02-4506-BD38-61845E4A11E1}" destId="{6930766C-8D28-427C-ADA3-F4F151B7295C}"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E11292-4556-402C-9046-0E131D93B09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2CB66C1-0876-43A6-A697-209D29F4E86F}">
      <dgm:prSet/>
      <dgm:spPr/>
      <dgm:t>
        <a:bodyPr/>
        <a:lstStyle/>
        <a:p>
          <a:pPr>
            <a:lnSpc>
              <a:spcPct val="100000"/>
            </a:lnSpc>
          </a:pPr>
          <a:r>
            <a:rPr lang="en-GB" dirty="0"/>
            <a:t>U18s procedure </a:t>
          </a:r>
          <a:endParaRPr lang="en-US" dirty="0"/>
        </a:p>
      </dgm:t>
    </dgm:pt>
    <dgm:pt modelId="{87EFA2C6-93B4-4850-AA70-2EDB1655204F}" type="parTrans" cxnId="{A4786EEC-081E-446C-95FC-39F84F96C04B}">
      <dgm:prSet/>
      <dgm:spPr/>
      <dgm:t>
        <a:bodyPr/>
        <a:lstStyle/>
        <a:p>
          <a:endParaRPr lang="en-US"/>
        </a:p>
      </dgm:t>
    </dgm:pt>
    <dgm:pt modelId="{12F3BEF7-57D5-4ADC-877C-A2FB7FD0613B}" type="sibTrans" cxnId="{A4786EEC-081E-446C-95FC-39F84F96C04B}">
      <dgm:prSet/>
      <dgm:spPr/>
      <dgm:t>
        <a:bodyPr/>
        <a:lstStyle/>
        <a:p>
          <a:endParaRPr lang="en-US"/>
        </a:p>
      </dgm:t>
    </dgm:pt>
    <dgm:pt modelId="{5BDEF5E0-FCA5-40C3-AA71-9E4B35CB965B}">
      <dgm:prSet/>
      <dgm:spPr/>
      <dgm:t>
        <a:bodyPr/>
        <a:lstStyle/>
        <a:p>
          <a:pPr>
            <a:lnSpc>
              <a:spcPct val="100000"/>
            </a:lnSpc>
          </a:pPr>
          <a:r>
            <a:rPr lang="en-GB" dirty="0"/>
            <a:t>Offsite visits process</a:t>
          </a:r>
          <a:endParaRPr lang="en-US" dirty="0"/>
        </a:p>
      </dgm:t>
    </dgm:pt>
    <dgm:pt modelId="{E5586A34-9581-4322-A012-49E942907E10}" type="parTrans" cxnId="{54029B88-901F-4685-A000-D01DEC1FB70C}">
      <dgm:prSet/>
      <dgm:spPr/>
      <dgm:t>
        <a:bodyPr/>
        <a:lstStyle/>
        <a:p>
          <a:endParaRPr lang="en-US"/>
        </a:p>
      </dgm:t>
    </dgm:pt>
    <dgm:pt modelId="{70B3A806-F9AE-4A83-9D61-7FF235B77ADF}" type="sibTrans" cxnId="{54029B88-901F-4685-A000-D01DEC1FB70C}">
      <dgm:prSet/>
      <dgm:spPr/>
      <dgm:t>
        <a:bodyPr/>
        <a:lstStyle/>
        <a:p>
          <a:endParaRPr lang="en-US"/>
        </a:p>
      </dgm:t>
    </dgm:pt>
    <dgm:pt modelId="{83174CD9-2CD4-483A-857B-B88854EBCBD6}">
      <dgm:prSet/>
      <dgm:spPr/>
      <dgm:t>
        <a:bodyPr/>
        <a:lstStyle/>
        <a:p>
          <a:pPr>
            <a:lnSpc>
              <a:spcPct val="100000"/>
            </a:lnSpc>
          </a:pPr>
          <a:r>
            <a:rPr lang="en-GB" dirty="0"/>
            <a:t>Risk assessments </a:t>
          </a:r>
          <a:endParaRPr lang="en-US" dirty="0"/>
        </a:p>
      </dgm:t>
    </dgm:pt>
    <dgm:pt modelId="{0F75800D-E37C-451E-82EC-9BA1A63BFD25}" type="parTrans" cxnId="{7F56704A-8D9E-4145-808C-58600A9EBDE3}">
      <dgm:prSet/>
      <dgm:spPr/>
      <dgm:t>
        <a:bodyPr/>
        <a:lstStyle/>
        <a:p>
          <a:endParaRPr lang="en-US"/>
        </a:p>
      </dgm:t>
    </dgm:pt>
    <dgm:pt modelId="{05416B98-C09E-41C9-A4EA-BFE27C05DEB2}" type="sibTrans" cxnId="{7F56704A-8D9E-4145-808C-58600A9EBDE3}">
      <dgm:prSet/>
      <dgm:spPr/>
      <dgm:t>
        <a:bodyPr/>
        <a:lstStyle/>
        <a:p>
          <a:endParaRPr lang="en-US"/>
        </a:p>
      </dgm:t>
    </dgm:pt>
    <dgm:pt modelId="{57E2CE8B-96E5-4962-87B0-34792F18EB3E}">
      <dgm:prSet/>
      <dgm:spPr/>
      <dgm:t>
        <a:bodyPr/>
        <a:lstStyle/>
        <a:p>
          <a:pPr>
            <a:lnSpc>
              <a:spcPct val="100000"/>
            </a:lnSpc>
          </a:pPr>
          <a:r>
            <a:rPr lang="en-GB" dirty="0"/>
            <a:t>Transport processes</a:t>
          </a:r>
          <a:endParaRPr lang="en-US" dirty="0"/>
        </a:p>
      </dgm:t>
    </dgm:pt>
    <dgm:pt modelId="{51F7991D-AD63-41A2-8195-698C037BDCB8}" type="parTrans" cxnId="{88725EDF-7A26-4F0E-9C41-1416909911E2}">
      <dgm:prSet/>
      <dgm:spPr/>
      <dgm:t>
        <a:bodyPr/>
        <a:lstStyle/>
        <a:p>
          <a:endParaRPr lang="en-US"/>
        </a:p>
      </dgm:t>
    </dgm:pt>
    <dgm:pt modelId="{EB725029-5CA6-40E2-B7DD-1A635516784E}" type="sibTrans" cxnId="{88725EDF-7A26-4F0E-9C41-1416909911E2}">
      <dgm:prSet/>
      <dgm:spPr/>
      <dgm:t>
        <a:bodyPr/>
        <a:lstStyle/>
        <a:p>
          <a:endParaRPr lang="en-US"/>
        </a:p>
      </dgm:t>
    </dgm:pt>
    <dgm:pt modelId="{BCC7CD46-0E98-47D9-B7EE-8D17D7AF5BA9}">
      <dgm:prSet/>
      <dgm:spPr/>
      <dgm:t>
        <a:bodyPr/>
        <a:lstStyle/>
        <a:p>
          <a:pPr>
            <a:lnSpc>
              <a:spcPct val="100000"/>
            </a:lnSpc>
          </a:pPr>
          <a:r>
            <a:rPr lang="en-GB" dirty="0"/>
            <a:t>External speakers process </a:t>
          </a:r>
          <a:endParaRPr lang="en-US" dirty="0"/>
        </a:p>
      </dgm:t>
    </dgm:pt>
    <dgm:pt modelId="{E417EE85-CE55-4B47-9902-07E307C577B6}" type="parTrans" cxnId="{9BFD9170-8425-4A8A-8DDF-CB9E9712B099}">
      <dgm:prSet/>
      <dgm:spPr/>
      <dgm:t>
        <a:bodyPr/>
        <a:lstStyle/>
        <a:p>
          <a:endParaRPr lang="en-US"/>
        </a:p>
      </dgm:t>
    </dgm:pt>
    <dgm:pt modelId="{A7FB27B9-735B-4645-BB62-D157182565A9}" type="sibTrans" cxnId="{9BFD9170-8425-4A8A-8DDF-CB9E9712B099}">
      <dgm:prSet/>
      <dgm:spPr/>
      <dgm:t>
        <a:bodyPr/>
        <a:lstStyle/>
        <a:p>
          <a:endParaRPr lang="en-US"/>
        </a:p>
      </dgm:t>
    </dgm:pt>
    <dgm:pt modelId="{6FD08EFE-9292-4A51-A270-4EEB105DD324}">
      <dgm:prSet/>
      <dgm:spPr/>
      <dgm:t>
        <a:bodyPr/>
        <a:lstStyle/>
        <a:p>
          <a:pPr>
            <a:lnSpc>
              <a:spcPct val="100000"/>
            </a:lnSpc>
          </a:pPr>
          <a:r>
            <a:rPr lang="en-US" dirty="0"/>
            <a:t>Finance</a:t>
          </a:r>
        </a:p>
      </dgm:t>
    </dgm:pt>
    <dgm:pt modelId="{471937E9-E8C0-4272-AFB1-2A650B27E2CA}" type="parTrans" cxnId="{C2E517F5-C660-4DFD-A618-AD7255CA4B45}">
      <dgm:prSet/>
      <dgm:spPr/>
      <dgm:t>
        <a:bodyPr/>
        <a:lstStyle/>
        <a:p>
          <a:endParaRPr lang="en-GB"/>
        </a:p>
      </dgm:t>
    </dgm:pt>
    <dgm:pt modelId="{36950F7A-4705-4223-B288-B18A45AB63F9}" type="sibTrans" cxnId="{C2E517F5-C660-4DFD-A618-AD7255CA4B45}">
      <dgm:prSet/>
      <dgm:spPr/>
      <dgm:t>
        <a:bodyPr/>
        <a:lstStyle/>
        <a:p>
          <a:endParaRPr lang="en-GB"/>
        </a:p>
      </dgm:t>
    </dgm:pt>
    <dgm:pt modelId="{1458E68C-5367-469D-A5FF-C2DA998CAED2}">
      <dgm:prSet/>
      <dgm:spPr/>
      <dgm:t>
        <a:bodyPr/>
        <a:lstStyle/>
        <a:p>
          <a:pPr>
            <a:lnSpc>
              <a:spcPct val="100000"/>
            </a:lnSpc>
          </a:pPr>
          <a:r>
            <a:rPr lang="en-US" dirty="0"/>
            <a:t>Fundraising</a:t>
          </a:r>
        </a:p>
      </dgm:t>
    </dgm:pt>
    <dgm:pt modelId="{2361A090-F2A8-499B-B28B-5B93C5BC0892}" type="parTrans" cxnId="{68DCD56F-7536-4AEB-B815-E199851D19F0}">
      <dgm:prSet/>
      <dgm:spPr/>
      <dgm:t>
        <a:bodyPr/>
        <a:lstStyle/>
        <a:p>
          <a:endParaRPr lang="en-GB"/>
        </a:p>
      </dgm:t>
    </dgm:pt>
    <dgm:pt modelId="{F2C16891-170F-45E4-8356-B449072514D1}" type="sibTrans" cxnId="{68DCD56F-7536-4AEB-B815-E199851D19F0}">
      <dgm:prSet/>
      <dgm:spPr/>
      <dgm:t>
        <a:bodyPr/>
        <a:lstStyle/>
        <a:p>
          <a:endParaRPr lang="en-GB"/>
        </a:p>
      </dgm:t>
    </dgm:pt>
    <dgm:pt modelId="{F8834D88-8BFB-4547-9F65-8E88A6E43F7E}">
      <dgm:prSet/>
      <dgm:spPr/>
      <dgm:t>
        <a:bodyPr/>
        <a:lstStyle/>
        <a:p>
          <a:pPr>
            <a:lnSpc>
              <a:spcPct val="100000"/>
            </a:lnSpc>
          </a:pPr>
          <a:r>
            <a:rPr lang="en-US" dirty="0"/>
            <a:t>Social media</a:t>
          </a:r>
        </a:p>
      </dgm:t>
    </dgm:pt>
    <dgm:pt modelId="{4AB8328A-5B30-4E21-9967-E12548A27836}" type="parTrans" cxnId="{62AFDF9A-43F0-40FC-B174-2626AEAF4CF1}">
      <dgm:prSet/>
      <dgm:spPr/>
      <dgm:t>
        <a:bodyPr/>
        <a:lstStyle/>
        <a:p>
          <a:endParaRPr lang="en-GB"/>
        </a:p>
      </dgm:t>
    </dgm:pt>
    <dgm:pt modelId="{791487CE-0D99-47F7-B8B6-9731E6D8CB2B}" type="sibTrans" cxnId="{62AFDF9A-43F0-40FC-B174-2626AEAF4CF1}">
      <dgm:prSet/>
      <dgm:spPr/>
      <dgm:t>
        <a:bodyPr/>
        <a:lstStyle/>
        <a:p>
          <a:endParaRPr lang="en-GB"/>
        </a:p>
      </dgm:t>
    </dgm:pt>
    <dgm:pt modelId="{EBE79940-D72C-49B0-AD0F-7C77F294AEAE}" type="pres">
      <dgm:prSet presAssocID="{02E11292-4556-402C-9046-0E131D93B09D}" presName="root" presStyleCnt="0">
        <dgm:presLayoutVars>
          <dgm:dir/>
          <dgm:resizeHandles val="exact"/>
        </dgm:presLayoutVars>
      </dgm:prSet>
      <dgm:spPr/>
    </dgm:pt>
    <dgm:pt modelId="{E57AB627-2E0B-4565-8085-A0E39E26DAFF}" type="pres">
      <dgm:prSet presAssocID="{42CB66C1-0876-43A6-A697-209D29F4E86F}" presName="compNode" presStyleCnt="0"/>
      <dgm:spPr/>
    </dgm:pt>
    <dgm:pt modelId="{1ED2FEB0-6C1B-44EA-AB81-94F19D073237}" type="pres">
      <dgm:prSet presAssocID="{42CB66C1-0876-43A6-A697-209D29F4E86F}" presName="bgRect" presStyleLbl="bgShp" presStyleIdx="0" presStyleCnt="8"/>
      <dgm:spPr/>
    </dgm:pt>
    <dgm:pt modelId="{252BB169-98DF-425C-A8FE-DFB57BDFBA2D}" type="pres">
      <dgm:prSet presAssocID="{42CB66C1-0876-43A6-A697-209D29F4E86F}"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14657294-2D93-45FC-9FB0-154845650B5E}" type="pres">
      <dgm:prSet presAssocID="{42CB66C1-0876-43A6-A697-209D29F4E86F}" presName="spaceRect" presStyleCnt="0"/>
      <dgm:spPr/>
    </dgm:pt>
    <dgm:pt modelId="{EBFD933F-1B0A-46DA-8FC5-58C8A1A8B7E7}" type="pres">
      <dgm:prSet presAssocID="{42CB66C1-0876-43A6-A697-209D29F4E86F}" presName="parTx" presStyleLbl="revTx" presStyleIdx="0" presStyleCnt="8">
        <dgm:presLayoutVars>
          <dgm:chMax val="0"/>
          <dgm:chPref val="0"/>
        </dgm:presLayoutVars>
      </dgm:prSet>
      <dgm:spPr/>
    </dgm:pt>
    <dgm:pt modelId="{653FC548-205D-4485-B47E-C02B63CACA9A}" type="pres">
      <dgm:prSet presAssocID="{12F3BEF7-57D5-4ADC-877C-A2FB7FD0613B}" presName="sibTrans" presStyleCnt="0"/>
      <dgm:spPr/>
    </dgm:pt>
    <dgm:pt modelId="{B93B7980-BFF2-4DDC-B2B1-7D35BD309A24}" type="pres">
      <dgm:prSet presAssocID="{5BDEF5E0-FCA5-40C3-AA71-9E4B35CB965B}" presName="compNode" presStyleCnt="0"/>
      <dgm:spPr/>
    </dgm:pt>
    <dgm:pt modelId="{E35F667B-CF7A-4772-9143-8CCD2D350DED}" type="pres">
      <dgm:prSet presAssocID="{5BDEF5E0-FCA5-40C3-AA71-9E4B35CB965B}" presName="bgRect" presStyleLbl="bgShp" presStyleIdx="1" presStyleCnt="8"/>
      <dgm:spPr/>
    </dgm:pt>
    <dgm:pt modelId="{F4926873-4729-4EC0-9578-DDAFD2CBD6BB}" type="pres">
      <dgm:prSet presAssocID="{5BDEF5E0-FCA5-40C3-AA71-9E4B35CB965B}"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irplane"/>
        </a:ext>
      </dgm:extLst>
    </dgm:pt>
    <dgm:pt modelId="{653B0D85-F289-484C-BA05-B5E11FF9635C}" type="pres">
      <dgm:prSet presAssocID="{5BDEF5E0-FCA5-40C3-AA71-9E4B35CB965B}" presName="spaceRect" presStyleCnt="0"/>
      <dgm:spPr/>
    </dgm:pt>
    <dgm:pt modelId="{1C978501-F875-4F80-874A-5470EAAFBEC8}" type="pres">
      <dgm:prSet presAssocID="{5BDEF5E0-FCA5-40C3-AA71-9E4B35CB965B}" presName="parTx" presStyleLbl="revTx" presStyleIdx="1" presStyleCnt="8">
        <dgm:presLayoutVars>
          <dgm:chMax val="0"/>
          <dgm:chPref val="0"/>
        </dgm:presLayoutVars>
      </dgm:prSet>
      <dgm:spPr/>
    </dgm:pt>
    <dgm:pt modelId="{8413280A-73B8-4B90-A1D4-E81498D4FC7E}" type="pres">
      <dgm:prSet presAssocID="{70B3A806-F9AE-4A83-9D61-7FF235B77ADF}" presName="sibTrans" presStyleCnt="0"/>
      <dgm:spPr/>
    </dgm:pt>
    <dgm:pt modelId="{FB6DF588-C45A-4B1B-AE78-22036A9D2AED}" type="pres">
      <dgm:prSet presAssocID="{83174CD9-2CD4-483A-857B-B88854EBCBD6}" presName="compNode" presStyleCnt="0"/>
      <dgm:spPr/>
    </dgm:pt>
    <dgm:pt modelId="{BCE308C2-160A-4D48-9895-E9276F062221}" type="pres">
      <dgm:prSet presAssocID="{83174CD9-2CD4-483A-857B-B88854EBCBD6}" presName="bgRect" presStyleLbl="bgShp" presStyleIdx="2" presStyleCnt="8"/>
      <dgm:spPr/>
    </dgm:pt>
    <dgm:pt modelId="{1DB7CB77-22D5-473A-BB8C-29C823F36A00}" type="pres">
      <dgm:prSet presAssocID="{83174CD9-2CD4-483A-857B-B88854EBCBD6}"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CEB2FD1A-CAF5-4FDA-A380-5861A95ECE7A}" type="pres">
      <dgm:prSet presAssocID="{83174CD9-2CD4-483A-857B-B88854EBCBD6}" presName="spaceRect" presStyleCnt="0"/>
      <dgm:spPr/>
    </dgm:pt>
    <dgm:pt modelId="{9B30B0D2-50F2-413D-9ABB-6EB9D57B5D32}" type="pres">
      <dgm:prSet presAssocID="{83174CD9-2CD4-483A-857B-B88854EBCBD6}" presName="parTx" presStyleLbl="revTx" presStyleIdx="2" presStyleCnt="8">
        <dgm:presLayoutVars>
          <dgm:chMax val="0"/>
          <dgm:chPref val="0"/>
        </dgm:presLayoutVars>
      </dgm:prSet>
      <dgm:spPr/>
    </dgm:pt>
    <dgm:pt modelId="{EBA73795-4C5F-4A5E-B7F7-C2DC50AB8AE9}" type="pres">
      <dgm:prSet presAssocID="{05416B98-C09E-41C9-A4EA-BFE27C05DEB2}" presName="sibTrans" presStyleCnt="0"/>
      <dgm:spPr/>
    </dgm:pt>
    <dgm:pt modelId="{7F9C4CCF-F3A6-4E7F-BCEE-222B81D43E02}" type="pres">
      <dgm:prSet presAssocID="{57E2CE8B-96E5-4962-87B0-34792F18EB3E}" presName="compNode" presStyleCnt="0"/>
      <dgm:spPr/>
    </dgm:pt>
    <dgm:pt modelId="{5A640C80-E6D6-41E6-B1C4-B958ED6BE30B}" type="pres">
      <dgm:prSet presAssocID="{57E2CE8B-96E5-4962-87B0-34792F18EB3E}" presName="bgRect" presStyleLbl="bgShp" presStyleIdx="3" presStyleCnt="8" custLinFactNeighborY="-1195"/>
      <dgm:spPr/>
    </dgm:pt>
    <dgm:pt modelId="{9361B069-67E2-4C40-B763-36B24C92FBAC}" type="pres">
      <dgm:prSet presAssocID="{57E2CE8B-96E5-4962-87B0-34792F18EB3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
        </a:ext>
      </dgm:extLst>
    </dgm:pt>
    <dgm:pt modelId="{79BE0A6D-EE74-47C7-BA33-2B2D954A85BC}" type="pres">
      <dgm:prSet presAssocID="{57E2CE8B-96E5-4962-87B0-34792F18EB3E}" presName="spaceRect" presStyleCnt="0"/>
      <dgm:spPr/>
    </dgm:pt>
    <dgm:pt modelId="{FAC288C7-B26A-47A5-96B1-DBC579677984}" type="pres">
      <dgm:prSet presAssocID="{57E2CE8B-96E5-4962-87B0-34792F18EB3E}" presName="parTx" presStyleLbl="revTx" presStyleIdx="3" presStyleCnt="8">
        <dgm:presLayoutVars>
          <dgm:chMax val="0"/>
          <dgm:chPref val="0"/>
        </dgm:presLayoutVars>
      </dgm:prSet>
      <dgm:spPr/>
    </dgm:pt>
    <dgm:pt modelId="{159DCF9A-9713-4C89-AF83-88801D9352F9}" type="pres">
      <dgm:prSet presAssocID="{EB725029-5CA6-40E2-B7DD-1A635516784E}" presName="sibTrans" presStyleCnt="0"/>
      <dgm:spPr/>
    </dgm:pt>
    <dgm:pt modelId="{52DA2648-0501-401E-B43A-555ED8FCBC6C}" type="pres">
      <dgm:prSet presAssocID="{BCC7CD46-0E98-47D9-B7EE-8D17D7AF5BA9}" presName="compNode" presStyleCnt="0"/>
      <dgm:spPr/>
    </dgm:pt>
    <dgm:pt modelId="{898F2CCA-C42F-42B3-965D-841F8C29D22E}" type="pres">
      <dgm:prSet presAssocID="{BCC7CD46-0E98-47D9-B7EE-8D17D7AF5BA9}" presName="bgRect" presStyleLbl="bgShp" presStyleIdx="4" presStyleCnt="8"/>
      <dgm:spPr/>
    </dgm:pt>
    <dgm:pt modelId="{27F48E7E-C9A4-4FE1-A651-6D0D371B5081}" type="pres">
      <dgm:prSet presAssocID="{BCC7CD46-0E98-47D9-B7EE-8D17D7AF5BA9}"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ecturer"/>
        </a:ext>
      </dgm:extLst>
    </dgm:pt>
    <dgm:pt modelId="{DF113E62-871C-48CB-ABE4-CD9FCADD0701}" type="pres">
      <dgm:prSet presAssocID="{BCC7CD46-0E98-47D9-B7EE-8D17D7AF5BA9}" presName="spaceRect" presStyleCnt="0"/>
      <dgm:spPr/>
    </dgm:pt>
    <dgm:pt modelId="{723AABAA-D920-450A-A692-8E382A2F1A4D}" type="pres">
      <dgm:prSet presAssocID="{BCC7CD46-0E98-47D9-B7EE-8D17D7AF5BA9}" presName="parTx" presStyleLbl="revTx" presStyleIdx="4" presStyleCnt="8">
        <dgm:presLayoutVars>
          <dgm:chMax val="0"/>
          <dgm:chPref val="0"/>
        </dgm:presLayoutVars>
      </dgm:prSet>
      <dgm:spPr/>
    </dgm:pt>
    <dgm:pt modelId="{FA90939E-E2E8-4D01-B5D6-41BFABDC7DD0}" type="pres">
      <dgm:prSet presAssocID="{A7FB27B9-735B-4645-BB62-D157182565A9}" presName="sibTrans" presStyleCnt="0"/>
      <dgm:spPr/>
    </dgm:pt>
    <dgm:pt modelId="{4252EC87-613B-4E33-98F1-2F166382B40D}" type="pres">
      <dgm:prSet presAssocID="{6FD08EFE-9292-4A51-A270-4EEB105DD324}" presName="compNode" presStyleCnt="0"/>
      <dgm:spPr/>
    </dgm:pt>
    <dgm:pt modelId="{5EDEC906-01DD-4CB8-9147-00C19E130474}" type="pres">
      <dgm:prSet presAssocID="{6FD08EFE-9292-4A51-A270-4EEB105DD324}" presName="bgRect" presStyleLbl="bgShp" presStyleIdx="5" presStyleCnt="8"/>
      <dgm:spPr/>
    </dgm:pt>
    <dgm:pt modelId="{5DA9E8B9-9A6B-4029-8EA3-DBF68AC592B1}" type="pres">
      <dgm:prSet presAssocID="{6FD08EFE-9292-4A51-A270-4EEB105DD324}" presName="iconRect" presStyleLbl="node1" presStyleIdx="5" presStyleCnt="8"/>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ound with solid fill"/>
        </a:ext>
      </dgm:extLst>
    </dgm:pt>
    <dgm:pt modelId="{F19E326B-2752-4287-9D46-773BF75A78CF}" type="pres">
      <dgm:prSet presAssocID="{6FD08EFE-9292-4A51-A270-4EEB105DD324}" presName="spaceRect" presStyleCnt="0"/>
      <dgm:spPr/>
    </dgm:pt>
    <dgm:pt modelId="{01359E63-E4E9-45BB-B2C4-5A7386EA5ABC}" type="pres">
      <dgm:prSet presAssocID="{6FD08EFE-9292-4A51-A270-4EEB105DD324}" presName="parTx" presStyleLbl="revTx" presStyleIdx="5" presStyleCnt="8">
        <dgm:presLayoutVars>
          <dgm:chMax val="0"/>
          <dgm:chPref val="0"/>
        </dgm:presLayoutVars>
      </dgm:prSet>
      <dgm:spPr/>
    </dgm:pt>
    <dgm:pt modelId="{96542AFF-7B94-4AC2-86C2-AEC0E8580261}" type="pres">
      <dgm:prSet presAssocID="{36950F7A-4705-4223-B288-B18A45AB63F9}" presName="sibTrans" presStyleCnt="0"/>
      <dgm:spPr/>
    </dgm:pt>
    <dgm:pt modelId="{40F38EE6-81E0-4AF6-84C7-893B91A39AA5}" type="pres">
      <dgm:prSet presAssocID="{1458E68C-5367-469D-A5FF-C2DA998CAED2}" presName="compNode" presStyleCnt="0"/>
      <dgm:spPr/>
    </dgm:pt>
    <dgm:pt modelId="{9BED8B52-90ED-49D7-8B7E-BDC09965658E}" type="pres">
      <dgm:prSet presAssocID="{1458E68C-5367-469D-A5FF-C2DA998CAED2}" presName="bgRect" presStyleLbl="bgShp" presStyleIdx="6" presStyleCnt="8"/>
      <dgm:spPr/>
    </dgm:pt>
    <dgm:pt modelId="{BE553591-DC6B-4C2F-8F74-BC6DC9AD37B7}" type="pres">
      <dgm:prSet presAssocID="{1458E68C-5367-469D-A5FF-C2DA998CAED2}" presName="iconRect" presStyleLbl="node1" presStyleIdx="6"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Flying Money with solid fill"/>
        </a:ext>
      </dgm:extLst>
    </dgm:pt>
    <dgm:pt modelId="{85F32F36-C5E6-47DC-AA28-675DB6E882E8}" type="pres">
      <dgm:prSet presAssocID="{1458E68C-5367-469D-A5FF-C2DA998CAED2}" presName="spaceRect" presStyleCnt="0"/>
      <dgm:spPr/>
    </dgm:pt>
    <dgm:pt modelId="{7C48C340-73E9-4BF1-AFFC-CFDF53B2A11C}" type="pres">
      <dgm:prSet presAssocID="{1458E68C-5367-469D-A5FF-C2DA998CAED2}" presName="parTx" presStyleLbl="revTx" presStyleIdx="6" presStyleCnt="8">
        <dgm:presLayoutVars>
          <dgm:chMax val="0"/>
          <dgm:chPref val="0"/>
        </dgm:presLayoutVars>
      </dgm:prSet>
      <dgm:spPr/>
    </dgm:pt>
    <dgm:pt modelId="{0917B70B-7B16-4526-9808-2E232C551B7F}" type="pres">
      <dgm:prSet presAssocID="{F2C16891-170F-45E4-8356-B449072514D1}" presName="sibTrans" presStyleCnt="0"/>
      <dgm:spPr/>
    </dgm:pt>
    <dgm:pt modelId="{79A98B40-1F15-47F3-A16A-0DB2CC92F245}" type="pres">
      <dgm:prSet presAssocID="{F8834D88-8BFB-4547-9F65-8E88A6E43F7E}" presName="compNode" presStyleCnt="0"/>
      <dgm:spPr/>
    </dgm:pt>
    <dgm:pt modelId="{53C16E24-26EC-48EE-AFB6-33C7982F5710}" type="pres">
      <dgm:prSet presAssocID="{F8834D88-8BFB-4547-9F65-8E88A6E43F7E}" presName="bgRect" presStyleLbl="bgShp" presStyleIdx="7" presStyleCnt="8"/>
      <dgm:spPr/>
    </dgm:pt>
    <dgm:pt modelId="{BC618B5F-5DA9-4E5E-AEFF-AB0593A47CD3}" type="pres">
      <dgm:prSet presAssocID="{F8834D88-8BFB-4547-9F65-8E88A6E43F7E}" presName="iconRect" presStyleLbl="node1" presStyleIdx="7" presStyleCnt="8"/>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Online Network with solid fill"/>
        </a:ext>
      </dgm:extLst>
    </dgm:pt>
    <dgm:pt modelId="{72113603-C6F9-4519-B349-DAD9F8A0B8B8}" type="pres">
      <dgm:prSet presAssocID="{F8834D88-8BFB-4547-9F65-8E88A6E43F7E}" presName="spaceRect" presStyleCnt="0"/>
      <dgm:spPr/>
    </dgm:pt>
    <dgm:pt modelId="{F9C729AD-7FF5-417D-BAAE-E6AAED971C56}" type="pres">
      <dgm:prSet presAssocID="{F8834D88-8BFB-4547-9F65-8E88A6E43F7E}" presName="parTx" presStyleLbl="revTx" presStyleIdx="7" presStyleCnt="8">
        <dgm:presLayoutVars>
          <dgm:chMax val="0"/>
          <dgm:chPref val="0"/>
        </dgm:presLayoutVars>
      </dgm:prSet>
      <dgm:spPr/>
    </dgm:pt>
  </dgm:ptLst>
  <dgm:cxnLst>
    <dgm:cxn modelId="{AE6BFD24-0B02-4A6A-B0AB-142745213567}" type="presOf" srcId="{57E2CE8B-96E5-4962-87B0-34792F18EB3E}" destId="{FAC288C7-B26A-47A5-96B1-DBC579677984}" srcOrd="0" destOrd="0" presId="urn:microsoft.com/office/officeart/2018/2/layout/IconVerticalSolidList"/>
    <dgm:cxn modelId="{F4B98226-ABA3-4318-833F-40C93D127A0E}" type="presOf" srcId="{83174CD9-2CD4-483A-857B-B88854EBCBD6}" destId="{9B30B0D2-50F2-413D-9ABB-6EB9D57B5D32}" srcOrd="0" destOrd="0" presId="urn:microsoft.com/office/officeart/2018/2/layout/IconVerticalSolidList"/>
    <dgm:cxn modelId="{1F5DF22F-1A05-414C-968D-E11DE25FB5B4}" type="presOf" srcId="{42CB66C1-0876-43A6-A697-209D29F4E86F}" destId="{EBFD933F-1B0A-46DA-8FC5-58C8A1A8B7E7}" srcOrd="0" destOrd="0" presId="urn:microsoft.com/office/officeart/2018/2/layout/IconVerticalSolidList"/>
    <dgm:cxn modelId="{6C492861-07C4-4C02-8D49-8E1B9BB00F8F}" type="presOf" srcId="{5BDEF5E0-FCA5-40C3-AA71-9E4B35CB965B}" destId="{1C978501-F875-4F80-874A-5470EAAFBEC8}" srcOrd="0" destOrd="0" presId="urn:microsoft.com/office/officeart/2018/2/layout/IconVerticalSolidList"/>
    <dgm:cxn modelId="{7F56704A-8D9E-4145-808C-58600A9EBDE3}" srcId="{02E11292-4556-402C-9046-0E131D93B09D}" destId="{83174CD9-2CD4-483A-857B-B88854EBCBD6}" srcOrd="2" destOrd="0" parTransId="{0F75800D-E37C-451E-82EC-9BA1A63BFD25}" sibTransId="{05416B98-C09E-41C9-A4EA-BFE27C05DEB2}"/>
    <dgm:cxn modelId="{68DCD56F-7536-4AEB-B815-E199851D19F0}" srcId="{02E11292-4556-402C-9046-0E131D93B09D}" destId="{1458E68C-5367-469D-A5FF-C2DA998CAED2}" srcOrd="6" destOrd="0" parTransId="{2361A090-F2A8-499B-B28B-5B93C5BC0892}" sibTransId="{F2C16891-170F-45E4-8356-B449072514D1}"/>
    <dgm:cxn modelId="{9BFD9170-8425-4A8A-8DDF-CB9E9712B099}" srcId="{02E11292-4556-402C-9046-0E131D93B09D}" destId="{BCC7CD46-0E98-47D9-B7EE-8D17D7AF5BA9}" srcOrd="4" destOrd="0" parTransId="{E417EE85-CE55-4B47-9902-07E307C577B6}" sibTransId="{A7FB27B9-735B-4645-BB62-D157182565A9}"/>
    <dgm:cxn modelId="{D521D854-4895-4E5E-8A6A-F21C3085EAF9}" type="presOf" srcId="{F8834D88-8BFB-4547-9F65-8E88A6E43F7E}" destId="{F9C729AD-7FF5-417D-BAAE-E6AAED971C56}" srcOrd="0" destOrd="0" presId="urn:microsoft.com/office/officeart/2018/2/layout/IconVerticalSolidList"/>
    <dgm:cxn modelId="{544B8E77-1A58-4CDC-9371-7FB40387C6EF}" type="presOf" srcId="{BCC7CD46-0E98-47D9-B7EE-8D17D7AF5BA9}" destId="{723AABAA-D920-450A-A692-8E382A2F1A4D}" srcOrd="0" destOrd="0" presId="urn:microsoft.com/office/officeart/2018/2/layout/IconVerticalSolidList"/>
    <dgm:cxn modelId="{71FAE584-74B5-4F7A-8269-6C608F5621D4}" type="presOf" srcId="{6FD08EFE-9292-4A51-A270-4EEB105DD324}" destId="{01359E63-E4E9-45BB-B2C4-5A7386EA5ABC}" srcOrd="0" destOrd="0" presId="urn:microsoft.com/office/officeart/2018/2/layout/IconVerticalSolidList"/>
    <dgm:cxn modelId="{54029B88-901F-4685-A000-D01DEC1FB70C}" srcId="{02E11292-4556-402C-9046-0E131D93B09D}" destId="{5BDEF5E0-FCA5-40C3-AA71-9E4B35CB965B}" srcOrd="1" destOrd="0" parTransId="{E5586A34-9581-4322-A012-49E942907E10}" sibTransId="{70B3A806-F9AE-4A83-9D61-7FF235B77ADF}"/>
    <dgm:cxn modelId="{62AFDF9A-43F0-40FC-B174-2626AEAF4CF1}" srcId="{02E11292-4556-402C-9046-0E131D93B09D}" destId="{F8834D88-8BFB-4547-9F65-8E88A6E43F7E}" srcOrd="7" destOrd="0" parTransId="{4AB8328A-5B30-4E21-9967-E12548A27836}" sibTransId="{791487CE-0D99-47F7-B8B6-9731E6D8CB2B}"/>
    <dgm:cxn modelId="{B6DA56C2-3B80-4DB4-8EB1-726DA355FBF7}" type="presOf" srcId="{02E11292-4556-402C-9046-0E131D93B09D}" destId="{EBE79940-D72C-49B0-AD0F-7C77F294AEAE}" srcOrd="0" destOrd="0" presId="urn:microsoft.com/office/officeart/2018/2/layout/IconVerticalSolidList"/>
    <dgm:cxn modelId="{1AE6ABD1-6814-4CB3-A048-D67A518972BA}" type="presOf" srcId="{1458E68C-5367-469D-A5FF-C2DA998CAED2}" destId="{7C48C340-73E9-4BF1-AFFC-CFDF53B2A11C}" srcOrd="0" destOrd="0" presId="urn:microsoft.com/office/officeart/2018/2/layout/IconVerticalSolidList"/>
    <dgm:cxn modelId="{88725EDF-7A26-4F0E-9C41-1416909911E2}" srcId="{02E11292-4556-402C-9046-0E131D93B09D}" destId="{57E2CE8B-96E5-4962-87B0-34792F18EB3E}" srcOrd="3" destOrd="0" parTransId="{51F7991D-AD63-41A2-8195-698C037BDCB8}" sibTransId="{EB725029-5CA6-40E2-B7DD-1A635516784E}"/>
    <dgm:cxn modelId="{A4786EEC-081E-446C-95FC-39F84F96C04B}" srcId="{02E11292-4556-402C-9046-0E131D93B09D}" destId="{42CB66C1-0876-43A6-A697-209D29F4E86F}" srcOrd="0" destOrd="0" parTransId="{87EFA2C6-93B4-4850-AA70-2EDB1655204F}" sibTransId="{12F3BEF7-57D5-4ADC-877C-A2FB7FD0613B}"/>
    <dgm:cxn modelId="{C2E517F5-C660-4DFD-A618-AD7255CA4B45}" srcId="{02E11292-4556-402C-9046-0E131D93B09D}" destId="{6FD08EFE-9292-4A51-A270-4EEB105DD324}" srcOrd="5" destOrd="0" parTransId="{471937E9-E8C0-4272-AFB1-2A650B27E2CA}" sibTransId="{36950F7A-4705-4223-B288-B18A45AB63F9}"/>
    <dgm:cxn modelId="{AD236C82-DBA5-4B56-9A32-B724AAC76CEE}" type="presParOf" srcId="{EBE79940-D72C-49B0-AD0F-7C77F294AEAE}" destId="{E57AB627-2E0B-4565-8085-A0E39E26DAFF}" srcOrd="0" destOrd="0" presId="urn:microsoft.com/office/officeart/2018/2/layout/IconVerticalSolidList"/>
    <dgm:cxn modelId="{A60AC8C9-82AA-49C3-BA88-2048AE7295E1}" type="presParOf" srcId="{E57AB627-2E0B-4565-8085-A0E39E26DAFF}" destId="{1ED2FEB0-6C1B-44EA-AB81-94F19D073237}" srcOrd="0" destOrd="0" presId="urn:microsoft.com/office/officeart/2018/2/layout/IconVerticalSolidList"/>
    <dgm:cxn modelId="{83AD8DFF-C7B5-4FFF-B995-571A0F9CF8B2}" type="presParOf" srcId="{E57AB627-2E0B-4565-8085-A0E39E26DAFF}" destId="{252BB169-98DF-425C-A8FE-DFB57BDFBA2D}" srcOrd="1" destOrd="0" presId="urn:microsoft.com/office/officeart/2018/2/layout/IconVerticalSolidList"/>
    <dgm:cxn modelId="{177A8BBB-D859-407C-99C2-58E78D2CC47C}" type="presParOf" srcId="{E57AB627-2E0B-4565-8085-A0E39E26DAFF}" destId="{14657294-2D93-45FC-9FB0-154845650B5E}" srcOrd="2" destOrd="0" presId="urn:microsoft.com/office/officeart/2018/2/layout/IconVerticalSolidList"/>
    <dgm:cxn modelId="{2056C7D6-057F-4541-8C73-3F620141165E}" type="presParOf" srcId="{E57AB627-2E0B-4565-8085-A0E39E26DAFF}" destId="{EBFD933F-1B0A-46DA-8FC5-58C8A1A8B7E7}" srcOrd="3" destOrd="0" presId="urn:microsoft.com/office/officeart/2018/2/layout/IconVerticalSolidList"/>
    <dgm:cxn modelId="{6EAFFF86-038D-4593-B86F-48963A81D68F}" type="presParOf" srcId="{EBE79940-D72C-49B0-AD0F-7C77F294AEAE}" destId="{653FC548-205D-4485-B47E-C02B63CACA9A}" srcOrd="1" destOrd="0" presId="urn:microsoft.com/office/officeart/2018/2/layout/IconVerticalSolidList"/>
    <dgm:cxn modelId="{833A8759-9506-4F0E-9E3E-BD3D69D63292}" type="presParOf" srcId="{EBE79940-D72C-49B0-AD0F-7C77F294AEAE}" destId="{B93B7980-BFF2-4DDC-B2B1-7D35BD309A24}" srcOrd="2" destOrd="0" presId="urn:microsoft.com/office/officeart/2018/2/layout/IconVerticalSolidList"/>
    <dgm:cxn modelId="{6597B4B7-1DBA-4075-BFC4-33F2644E4572}" type="presParOf" srcId="{B93B7980-BFF2-4DDC-B2B1-7D35BD309A24}" destId="{E35F667B-CF7A-4772-9143-8CCD2D350DED}" srcOrd="0" destOrd="0" presId="urn:microsoft.com/office/officeart/2018/2/layout/IconVerticalSolidList"/>
    <dgm:cxn modelId="{01D465B5-AC83-4A76-8ADE-74CF0225F551}" type="presParOf" srcId="{B93B7980-BFF2-4DDC-B2B1-7D35BD309A24}" destId="{F4926873-4729-4EC0-9578-DDAFD2CBD6BB}" srcOrd="1" destOrd="0" presId="urn:microsoft.com/office/officeart/2018/2/layout/IconVerticalSolidList"/>
    <dgm:cxn modelId="{1C7D8790-4F81-406D-A6EB-BC27B25A98B3}" type="presParOf" srcId="{B93B7980-BFF2-4DDC-B2B1-7D35BD309A24}" destId="{653B0D85-F289-484C-BA05-B5E11FF9635C}" srcOrd="2" destOrd="0" presId="urn:microsoft.com/office/officeart/2018/2/layout/IconVerticalSolidList"/>
    <dgm:cxn modelId="{2883ACD4-7169-4252-8F76-B9D01FC581FE}" type="presParOf" srcId="{B93B7980-BFF2-4DDC-B2B1-7D35BD309A24}" destId="{1C978501-F875-4F80-874A-5470EAAFBEC8}" srcOrd="3" destOrd="0" presId="urn:microsoft.com/office/officeart/2018/2/layout/IconVerticalSolidList"/>
    <dgm:cxn modelId="{5945A479-2276-431A-95FE-301C2F3C4347}" type="presParOf" srcId="{EBE79940-D72C-49B0-AD0F-7C77F294AEAE}" destId="{8413280A-73B8-4B90-A1D4-E81498D4FC7E}" srcOrd="3" destOrd="0" presId="urn:microsoft.com/office/officeart/2018/2/layout/IconVerticalSolidList"/>
    <dgm:cxn modelId="{66F12756-3C96-4474-AABD-805A7CF4709A}" type="presParOf" srcId="{EBE79940-D72C-49B0-AD0F-7C77F294AEAE}" destId="{FB6DF588-C45A-4B1B-AE78-22036A9D2AED}" srcOrd="4" destOrd="0" presId="urn:microsoft.com/office/officeart/2018/2/layout/IconVerticalSolidList"/>
    <dgm:cxn modelId="{A0AD6467-9DB0-4F30-8BF8-2F0FE0AA9266}" type="presParOf" srcId="{FB6DF588-C45A-4B1B-AE78-22036A9D2AED}" destId="{BCE308C2-160A-4D48-9895-E9276F062221}" srcOrd="0" destOrd="0" presId="urn:microsoft.com/office/officeart/2018/2/layout/IconVerticalSolidList"/>
    <dgm:cxn modelId="{5CD8009C-A179-4301-815D-1A18F623FF87}" type="presParOf" srcId="{FB6DF588-C45A-4B1B-AE78-22036A9D2AED}" destId="{1DB7CB77-22D5-473A-BB8C-29C823F36A00}" srcOrd="1" destOrd="0" presId="urn:microsoft.com/office/officeart/2018/2/layout/IconVerticalSolidList"/>
    <dgm:cxn modelId="{98AB26A7-22FB-415D-9BC3-0CF64D08E6E2}" type="presParOf" srcId="{FB6DF588-C45A-4B1B-AE78-22036A9D2AED}" destId="{CEB2FD1A-CAF5-4FDA-A380-5861A95ECE7A}" srcOrd="2" destOrd="0" presId="urn:microsoft.com/office/officeart/2018/2/layout/IconVerticalSolidList"/>
    <dgm:cxn modelId="{4DA45E04-568D-47E6-AB67-5F1F8499A5C2}" type="presParOf" srcId="{FB6DF588-C45A-4B1B-AE78-22036A9D2AED}" destId="{9B30B0D2-50F2-413D-9ABB-6EB9D57B5D32}" srcOrd="3" destOrd="0" presId="urn:microsoft.com/office/officeart/2018/2/layout/IconVerticalSolidList"/>
    <dgm:cxn modelId="{44C97D5B-A6E8-4AA7-B36F-22D5A5339229}" type="presParOf" srcId="{EBE79940-D72C-49B0-AD0F-7C77F294AEAE}" destId="{EBA73795-4C5F-4A5E-B7F7-C2DC50AB8AE9}" srcOrd="5" destOrd="0" presId="urn:microsoft.com/office/officeart/2018/2/layout/IconVerticalSolidList"/>
    <dgm:cxn modelId="{95618630-6669-4A84-B4FF-8C9C350A5590}" type="presParOf" srcId="{EBE79940-D72C-49B0-AD0F-7C77F294AEAE}" destId="{7F9C4CCF-F3A6-4E7F-BCEE-222B81D43E02}" srcOrd="6" destOrd="0" presId="urn:microsoft.com/office/officeart/2018/2/layout/IconVerticalSolidList"/>
    <dgm:cxn modelId="{9298F39F-C37E-4731-A152-816063D88C55}" type="presParOf" srcId="{7F9C4CCF-F3A6-4E7F-BCEE-222B81D43E02}" destId="{5A640C80-E6D6-41E6-B1C4-B958ED6BE30B}" srcOrd="0" destOrd="0" presId="urn:microsoft.com/office/officeart/2018/2/layout/IconVerticalSolidList"/>
    <dgm:cxn modelId="{67EEA37E-D791-403C-A3F8-3F23BE2D3503}" type="presParOf" srcId="{7F9C4CCF-F3A6-4E7F-BCEE-222B81D43E02}" destId="{9361B069-67E2-4C40-B763-36B24C92FBAC}" srcOrd="1" destOrd="0" presId="urn:microsoft.com/office/officeart/2018/2/layout/IconVerticalSolidList"/>
    <dgm:cxn modelId="{47D5D52E-1D27-47C4-92EE-133BE0B88483}" type="presParOf" srcId="{7F9C4CCF-F3A6-4E7F-BCEE-222B81D43E02}" destId="{79BE0A6D-EE74-47C7-BA33-2B2D954A85BC}" srcOrd="2" destOrd="0" presId="urn:microsoft.com/office/officeart/2018/2/layout/IconVerticalSolidList"/>
    <dgm:cxn modelId="{27FB5548-D4EC-4FD5-A04E-6E49A1CAA167}" type="presParOf" srcId="{7F9C4CCF-F3A6-4E7F-BCEE-222B81D43E02}" destId="{FAC288C7-B26A-47A5-96B1-DBC579677984}" srcOrd="3" destOrd="0" presId="urn:microsoft.com/office/officeart/2018/2/layout/IconVerticalSolidList"/>
    <dgm:cxn modelId="{83C77153-5715-4811-B9B6-31A7C13723C7}" type="presParOf" srcId="{EBE79940-D72C-49B0-AD0F-7C77F294AEAE}" destId="{159DCF9A-9713-4C89-AF83-88801D9352F9}" srcOrd="7" destOrd="0" presId="urn:microsoft.com/office/officeart/2018/2/layout/IconVerticalSolidList"/>
    <dgm:cxn modelId="{3DE15832-45F8-4190-ABE6-673A0FF3793B}" type="presParOf" srcId="{EBE79940-D72C-49B0-AD0F-7C77F294AEAE}" destId="{52DA2648-0501-401E-B43A-555ED8FCBC6C}" srcOrd="8" destOrd="0" presId="urn:microsoft.com/office/officeart/2018/2/layout/IconVerticalSolidList"/>
    <dgm:cxn modelId="{F254B267-B315-4E44-813E-E7CE4AEECE2E}" type="presParOf" srcId="{52DA2648-0501-401E-B43A-555ED8FCBC6C}" destId="{898F2CCA-C42F-42B3-965D-841F8C29D22E}" srcOrd="0" destOrd="0" presId="urn:microsoft.com/office/officeart/2018/2/layout/IconVerticalSolidList"/>
    <dgm:cxn modelId="{D6E9573F-1938-460A-95C6-B9CD3A13B644}" type="presParOf" srcId="{52DA2648-0501-401E-B43A-555ED8FCBC6C}" destId="{27F48E7E-C9A4-4FE1-A651-6D0D371B5081}" srcOrd="1" destOrd="0" presId="urn:microsoft.com/office/officeart/2018/2/layout/IconVerticalSolidList"/>
    <dgm:cxn modelId="{573990AC-2E1A-4A0C-A7BE-6E25E61D0222}" type="presParOf" srcId="{52DA2648-0501-401E-B43A-555ED8FCBC6C}" destId="{DF113E62-871C-48CB-ABE4-CD9FCADD0701}" srcOrd="2" destOrd="0" presId="urn:microsoft.com/office/officeart/2018/2/layout/IconVerticalSolidList"/>
    <dgm:cxn modelId="{1632BC52-3357-4ACA-B273-6E51BBE7D180}" type="presParOf" srcId="{52DA2648-0501-401E-B43A-555ED8FCBC6C}" destId="{723AABAA-D920-450A-A692-8E382A2F1A4D}" srcOrd="3" destOrd="0" presId="urn:microsoft.com/office/officeart/2018/2/layout/IconVerticalSolidList"/>
    <dgm:cxn modelId="{5CA1AC5B-8D67-4504-8499-86BB7DD4CF68}" type="presParOf" srcId="{EBE79940-D72C-49B0-AD0F-7C77F294AEAE}" destId="{FA90939E-E2E8-4D01-B5D6-41BFABDC7DD0}" srcOrd="9" destOrd="0" presId="urn:microsoft.com/office/officeart/2018/2/layout/IconVerticalSolidList"/>
    <dgm:cxn modelId="{11AA57CF-4E15-4292-A06E-0A3DA92EA2C6}" type="presParOf" srcId="{EBE79940-D72C-49B0-AD0F-7C77F294AEAE}" destId="{4252EC87-613B-4E33-98F1-2F166382B40D}" srcOrd="10" destOrd="0" presId="urn:microsoft.com/office/officeart/2018/2/layout/IconVerticalSolidList"/>
    <dgm:cxn modelId="{B2F21E78-F8E0-4450-8647-84DFCF6C5DCF}" type="presParOf" srcId="{4252EC87-613B-4E33-98F1-2F166382B40D}" destId="{5EDEC906-01DD-4CB8-9147-00C19E130474}" srcOrd="0" destOrd="0" presId="urn:microsoft.com/office/officeart/2018/2/layout/IconVerticalSolidList"/>
    <dgm:cxn modelId="{0FB6EA15-98C9-4652-A7C6-5058B8062A79}" type="presParOf" srcId="{4252EC87-613B-4E33-98F1-2F166382B40D}" destId="{5DA9E8B9-9A6B-4029-8EA3-DBF68AC592B1}" srcOrd="1" destOrd="0" presId="urn:microsoft.com/office/officeart/2018/2/layout/IconVerticalSolidList"/>
    <dgm:cxn modelId="{7AC21DD7-0464-423D-8AB1-6453BEC6E67F}" type="presParOf" srcId="{4252EC87-613B-4E33-98F1-2F166382B40D}" destId="{F19E326B-2752-4287-9D46-773BF75A78CF}" srcOrd="2" destOrd="0" presId="urn:microsoft.com/office/officeart/2018/2/layout/IconVerticalSolidList"/>
    <dgm:cxn modelId="{D093EAA2-6D09-48BD-A93C-72A5622BB7A2}" type="presParOf" srcId="{4252EC87-613B-4E33-98F1-2F166382B40D}" destId="{01359E63-E4E9-45BB-B2C4-5A7386EA5ABC}" srcOrd="3" destOrd="0" presId="urn:microsoft.com/office/officeart/2018/2/layout/IconVerticalSolidList"/>
    <dgm:cxn modelId="{5FD48776-27B8-413E-88C3-89D932BAAC46}" type="presParOf" srcId="{EBE79940-D72C-49B0-AD0F-7C77F294AEAE}" destId="{96542AFF-7B94-4AC2-86C2-AEC0E8580261}" srcOrd="11" destOrd="0" presId="urn:microsoft.com/office/officeart/2018/2/layout/IconVerticalSolidList"/>
    <dgm:cxn modelId="{6C6F4A27-B56E-4047-AB2B-0C6D7841158E}" type="presParOf" srcId="{EBE79940-D72C-49B0-AD0F-7C77F294AEAE}" destId="{40F38EE6-81E0-4AF6-84C7-893B91A39AA5}" srcOrd="12" destOrd="0" presId="urn:microsoft.com/office/officeart/2018/2/layout/IconVerticalSolidList"/>
    <dgm:cxn modelId="{0FE7D49A-FAEE-43A1-8072-5DC59337905B}" type="presParOf" srcId="{40F38EE6-81E0-4AF6-84C7-893B91A39AA5}" destId="{9BED8B52-90ED-49D7-8B7E-BDC09965658E}" srcOrd="0" destOrd="0" presId="urn:microsoft.com/office/officeart/2018/2/layout/IconVerticalSolidList"/>
    <dgm:cxn modelId="{548BA094-4B81-4655-9BC8-3E572D164BA6}" type="presParOf" srcId="{40F38EE6-81E0-4AF6-84C7-893B91A39AA5}" destId="{BE553591-DC6B-4C2F-8F74-BC6DC9AD37B7}" srcOrd="1" destOrd="0" presId="urn:microsoft.com/office/officeart/2018/2/layout/IconVerticalSolidList"/>
    <dgm:cxn modelId="{44FB5F29-C8EA-4A8D-AE86-D0C73443158D}" type="presParOf" srcId="{40F38EE6-81E0-4AF6-84C7-893B91A39AA5}" destId="{85F32F36-C5E6-47DC-AA28-675DB6E882E8}" srcOrd="2" destOrd="0" presId="urn:microsoft.com/office/officeart/2018/2/layout/IconVerticalSolidList"/>
    <dgm:cxn modelId="{BD4E6BE7-D420-440A-BADB-605DEC28B681}" type="presParOf" srcId="{40F38EE6-81E0-4AF6-84C7-893B91A39AA5}" destId="{7C48C340-73E9-4BF1-AFFC-CFDF53B2A11C}" srcOrd="3" destOrd="0" presId="urn:microsoft.com/office/officeart/2018/2/layout/IconVerticalSolidList"/>
    <dgm:cxn modelId="{D12F3428-C331-4074-8394-FF4AD6C48C44}" type="presParOf" srcId="{EBE79940-D72C-49B0-AD0F-7C77F294AEAE}" destId="{0917B70B-7B16-4526-9808-2E232C551B7F}" srcOrd="13" destOrd="0" presId="urn:microsoft.com/office/officeart/2018/2/layout/IconVerticalSolidList"/>
    <dgm:cxn modelId="{93A5B7DB-E18F-48E7-B501-9A39B0D40AAE}" type="presParOf" srcId="{EBE79940-D72C-49B0-AD0F-7C77F294AEAE}" destId="{79A98B40-1F15-47F3-A16A-0DB2CC92F245}" srcOrd="14" destOrd="0" presId="urn:microsoft.com/office/officeart/2018/2/layout/IconVerticalSolidList"/>
    <dgm:cxn modelId="{926DC690-1F62-4C96-BF28-638401FE0979}" type="presParOf" srcId="{79A98B40-1F15-47F3-A16A-0DB2CC92F245}" destId="{53C16E24-26EC-48EE-AFB6-33C7982F5710}" srcOrd="0" destOrd="0" presId="urn:microsoft.com/office/officeart/2018/2/layout/IconVerticalSolidList"/>
    <dgm:cxn modelId="{76DABC88-3CB7-448D-BBE1-05FA7AF259FB}" type="presParOf" srcId="{79A98B40-1F15-47F3-A16A-0DB2CC92F245}" destId="{BC618B5F-5DA9-4E5E-AEFF-AB0593A47CD3}" srcOrd="1" destOrd="0" presId="urn:microsoft.com/office/officeart/2018/2/layout/IconVerticalSolidList"/>
    <dgm:cxn modelId="{7500079A-FAA4-4BC4-BAAA-D51C0996AD9F}" type="presParOf" srcId="{79A98B40-1F15-47F3-A16A-0DB2CC92F245}" destId="{72113603-C6F9-4519-B349-DAD9F8A0B8B8}" srcOrd="2" destOrd="0" presId="urn:microsoft.com/office/officeart/2018/2/layout/IconVerticalSolidList"/>
    <dgm:cxn modelId="{1516EB4B-BEE3-4CCE-89CC-0CEC5028FB67}" type="presParOf" srcId="{79A98B40-1F15-47F3-A16A-0DB2CC92F245}" destId="{F9C729AD-7FF5-417D-BAAE-E6AAED971C5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0ED86D-B585-45B1-B1B5-E4452234B2E2}"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GB"/>
        </a:p>
      </dgm:t>
    </dgm:pt>
    <dgm:pt modelId="{42D44A45-900A-4DA1-9F16-5C0254D83A30}">
      <dgm:prSet phldrT="[Text]"/>
      <dgm:spPr/>
      <dgm:t>
        <a:bodyPr/>
        <a:lstStyle/>
        <a:p>
          <a:r>
            <a:rPr lang="en-GB" dirty="0"/>
            <a:t>Clubs and Societies submit an ‘external speaker request form’ to the Clubs and Societies Officer at least </a:t>
          </a:r>
          <a:r>
            <a:rPr lang="en-GB" b="1" u="sng" dirty="0"/>
            <a:t>4 weeks in advance </a:t>
          </a:r>
          <a:r>
            <a:rPr lang="en-GB" dirty="0"/>
            <a:t>and </a:t>
          </a:r>
          <a:r>
            <a:rPr lang="en-GB" b="1" dirty="0"/>
            <a:t>BEFORE inviting the guest.</a:t>
          </a:r>
        </a:p>
      </dgm:t>
    </dgm:pt>
    <dgm:pt modelId="{523E7DF6-63F3-4CC4-9143-5ED0F6093838}" type="parTrans" cxnId="{B68F813B-3EB4-4893-ABDD-4A95FBA01FA5}">
      <dgm:prSet/>
      <dgm:spPr/>
      <dgm:t>
        <a:bodyPr/>
        <a:lstStyle/>
        <a:p>
          <a:endParaRPr lang="en-GB"/>
        </a:p>
      </dgm:t>
    </dgm:pt>
    <dgm:pt modelId="{594A3CD0-C751-45D3-A9EB-3451DBA31B7C}" type="sibTrans" cxnId="{B68F813B-3EB4-4893-ABDD-4A95FBA01FA5}">
      <dgm:prSet/>
      <dgm:spPr/>
      <dgm:t>
        <a:bodyPr/>
        <a:lstStyle/>
        <a:p>
          <a:endParaRPr lang="en-GB"/>
        </a:p>
      </dgm:t>
    </dgm:pt>
    <dgm:pt modelId="{E2C62863-B959-4AC4-A94A-F7F77A0D4CE2}">
      <dgm:prSet phldrT="[Text]"/>
      <dgm:spPr/>
      <dgm:t>
        <a:bodyPr/>
        <a:lstStyle/>
        <a:p>
          <a:r>
            <a:rPr lang="en-GB" dirty="0"/>
            <a:t>The Clubs and Societies Officer will check the form. </a:t>
          </a:r>
        </a:p>
      </dgm:t>
    </dgm:pt>
    <dgm:pt modelId="{1DE1D56F-AE78-4ACD-A21C-5430C07F41E3}" type="parTrans" cxnId="{CD523031-1E03-4FCA-A57C-79A0070EFDFE}">
      <dgm:prSet/>
      <dgm:spPr/>
      <dgm:t>
        <a:bodyPr/>
        <a:lstStyle/>
        <a:p>
          <a:endParaRPr lang="en-GB"/>
        </a:p>
      </dgm:t>
    </dgm:pt>
    <dgm:pt modelId="{17F14E0C-0C4B-4909-8FCF-AFAE079A5339}" type="sibTrans" cxnId="{CD523031-1E03-4FCA-A57C-79A0070EFDFE}">
      <dgm:prSet/>
      <dgm:spPr/>
      <dgm:t>
        <a:bodyPr/>
        <a:lstStyle/>
        <a:p>
          <a:endParaRPr lang="en-GB"/>
        </a:p>
      </dgm:t>
    </dgm:pt>
    <dgm:pt modelId="{99C88F9A-75FE-455F-A2FC-1F3E96C3EB15}">
      <dgm:prSet phldrT="[Text]"/>
      <dgm:spPr/>
      <dgm:t>
        <a:bodyPr/>
        <a:lstStyle/>
        <a:p>
          <a:r>
            <a:rPr lang="en-GB" dirty="0"/>
            <a:t>Information about the external speakers listed on the form should be researched online, via search engine, and any previous records of requests made to the Union.</a:t>
          </a:r>
        </a:p>
      </dgm:t>
    </dgm:pt>
    <dgm:pt modelId="{E2C09850-582F-4F9D-BB78-536CC34B190B}" type="parTrans" cxnId="{1D363819-1CF3-4CD1-9380-061880B94BFB}">
      <dgm:prSet/>
      <dgm:spPr/>
      <dgm:t>
        <a:bodyPr/>
        <a:lstStyle/>
        <a:p>
          <a:endParaRPr lang="en-GB"/>
        </a:p>
      </dgm:t>
    </dgm:pt>
    <dgm:pt modelId="{85460103-1842-4A06-8616-4F2CA80C6DFE}" type="sibTrans" cxnId="{1D363819-1CF3-4CD1-9380-061880B94BFB}">
      <dgm:prSet/>
      <dgm:spPr/>
      <dgm:t>
        <a:bodyPr/>
        <a:lstStyle/>
        <a:p>
          <a:endParaRPr lang="en-GB"/>
        </a:p>
      </dgm:t>
    </dgm:pt>
    <dgm:pt modelId="{69150191-2C75-4BAA-A6F0-AB14376792B3}">
      <dgm:prSet phldrT="[Text]"/>
      <dgm:spPr/>
      <dgm:t>
        <a:bodyPr/>
        <a:lstStyle/>
        <a:p>
          <a:r>
            <a:rPr lang="en-GB" dirty="0"/>
            <a:t>A note of information identified should be added to the request form.</a:t>
          </a:r>
        </a:p>
      </dgm:t>
    </dgm:pt>
    <dgm:pt modelId="{3574E85A-54F5-418A-AC68-59A543D1E325}" type="parTrans" cxnId="{0C245CF0-12D2-4FB5-9560-A9BAC21B131C}">
      <dgm:prSet/>
      <dgm:spPr/>
      <dgm:t>
        <a:bodyPr/>
        <a:lstStyle/>
        <a:p>
          <a:endParaRPr lang="en-GB"/>
        </a:p>
      </dgm:t>
    </dgm:pt>
    <dgm:pt modelId="{3C561151-365A-4753-9345-511E47F49631}" type="sibTrans" cxnId="{0C245CF0-12D2-4FB5-9560-A9BAC21B131C}">
      <dgm:prSet/>
      <dgm:spPr/>
      <dgm:t>
        <a:bodyPr/>
        <a:lstStyle/>
        <a:p>
          <a:endParaRPr lang="en-GB"/>
        </a:p>
      </dgm:t>
    </dgm:pt>
    <dgm:pt modelId="{FA13A07B-249B-4F87-A635-1E380A5F436A}">
      <dgm:prSet phldrT="[Text]"/>
      <dgm:spPr/>
      <dgm:t>
        <a:bodyPr/>
        <a:lstStyle/>
        <a:p>
          <a:r>
            <a:rPr lang="en-GB" dirty="0"/>
            <a:t>A decision is made as to whether these speakers should be referred for further investigation. </a:t>
          </a:r>
        </a:p>
      </dgm:t>
    </dgm:pt>
    <dgm:pt modelId="{40DAA9F0-6A4E-491F-BAA1-9DC2DBBC4B49}" type="parTrans" cxnId="{FBF1A321-2270-40CB-81F8-71C3E9435A05}">
      <dgm:prSet/>
      <dgm:spPr/>
      <dgm:t>
        <a:bodyPr/>
        <a:lstStyle/>
        <a:p>
          <a:endParaRPr lang="en-GB"/>
        </a:p>
      </dgm:t>
    </dgm:pt>
    <dgm:pt modelId="{9A5BCF50-0665-4494-BF91-A67F6C2FBD65}" type="sibTrans" cxnId="{FBF1A321-2270-40CB-81F8-71C3E9435A05}">
      <dgm:prSet/>
      <dgm:spPr/>
      <dgm:t>
        <a:bodyPr/>
        <a:lstStyle/>
        <a:p>
          <a:endParaRPr lang="en-GB"/>
        </a:p>
      </dgm:t>
    </dgm:pt>
    <dgm:pt modelId="{D4C2C22F-4696-4AA1-9B4A-0ED74CFBB38C}">
      <dgm:prSet phldrT="[Text]"/>
      <dgm:spPr/>
      <dgm:t>
        <a:bodyPr/>
        <a:lstStyle/>
        <a:p>
          <a:r>
            <a:rPr lang="en-GB" dirty="0"/>
            <a:t>No Referral, the event is permitted to go ahead.</a:t>
          </a:r>
        </a:p>
      </dgm:t>
    </dgm:pt>
    <dgm:pt modelId="{4950E3DF-B1BF-4A32-A536-96BAE6CE58E8}" type="parTrans" cxnId="{E6BCE8B9-5548-4F91-BAE9-C2CADFBDC2A5}">
      <dgm:prSet/>
      <dgm:spPr/>
      <dgm:t>
        <a:bodyPr/>
        <a:lstStyle/>
        <a:p>
          <a:endParaRPr lang="en-GB"/>
        </a:p>
      </dgm:t>
    </dgm:pt>
    <dgm:pt modelId="{2EBC8688-5D51-42BB-B0EC-F47D7ECF888A}" type="sibTrans" cxnId="{E6BCE8B9-5548-4F91-BAE9-C2CADFBDC2A5}">
      <dgm:prSet/>
      <dgm:spPr/>
      <dgm:t>
        <a:bodyPr/>
        <a:lstStyle/>
        <a:p>
          <a:endParaRPr lang="en-GB"/>
        </a:p>
      </dgm:t>
    </dgm:pt>
    <dgm:pt modelId="{FF58689C-5F03-47BE-8F55-C423ADE37682}">
      <dgm:prSet phldrT="[Text]"/>
      <dgm:spPr/>
      <dgm:t>
        <a:bodyPr/>
        <a:lstStyle/>
        <a:p>
          <a:r>
            <a:rPr lang="en-GB" dirty="0"/>
            <a:t>Speaker request referred to Students' Union Manager who will consult with the Residential Safeguarding Manager</a:t>
          </a:r>
        </a:p>
      </dgm:t>
    </dgm:pt>
    <dgm:pt modelId="{CCD107A8-8FA7-45AC-84B9-CD37C43C23CC}" type="parTrans" cxnId="{F845C212-05FF-4983-A3D3-1FCB6AFDB6E1}">
      <dgm:prSet/>
      <dgm:spPr/>
      <dgm:t>
        <a:bodyPr/>
        <a:lstStyle/>
        <a:p>
          <a:endParaRPr lang="en-GB"/>
        </a:p>
      </dgm:t>
    </dgm:pt>
    <dgm:pt modelId="{E17BE7D2-D8AA-4C3C-8EC5-1B7EBF2EE3C3}" type="sibTrans" cxnId="{F845C212-05FF-4983-A3D3-1FCB6AFDB6E1}">
      <dgm:prSet/>
      <dgm:spPr/>
      <dgm:t>
        <a:bodyPr/>
        <a:lstStyle/>
        <a:p>
          <a:endParaRPr lang="en-GB"/>
        </a:p>
      </dgm:t>
    </dgm:pt>
    <dgm:pt modelId="{6435CC81-B2B7-49A7-B3EB-546A1F093B56}" type="pres">
      <dgm:prSet presAssocID="{C40ED86D-B585-45B1-B1B5-E4452234B2E2}" presName="Name0" presStyleCnt="0">
        <dgm:presLayoutVars>
          <dgm:dir/>
          <dgm:animLvl val="lvl"/>
          <dgm:resizeHandles val="exact"/>
        </dgm:presLayoutVars>
      </dgm:prSet>
      <dgm:spPr/>
    </dgm:pt>
    <dgm:pt modelId="{0BF0DACD-6936-49C5-A801-D40DFBD93389}" type="pres">
      <dgm:prSet presAssocID="{FA13A07B-249B-4F87-A635-1E380A5F436A}" presName="boxAndChildren" presStyleCnt="0"/>
      <dgm:spPr/>
    </dgm:pt>
    <dgm:pt modelId="{703BA95B-BFB3-4955-A9AD-F314B6EB63CA}" type="pres">
      <dgm:prSet presAssocID="{FA13A07B-249B-4F87-A635-1E380A5F436A}" presName="parentTextBox" presStyleLbl="node1" presStyleIdx="0" presStyleCnt="4"/>
      <dgm:spPr/>
    </dgm:pt>
    <dgm:pt modelId="{202BD7AA-2682-4F9D-9B7F-7BD78C6D9187}" type="pres">
      <dgm:prSet presAssocID="{FA13A07B-249B-4F87-A635-1E380A5F436A}" presName="entireBox" presStyleLbl="node1" presStyleIdx="0" presStyleCnt="4"/>
      <dgm:spPr/>
    </dgm:pt>
    <dgm:pt modelId="{85E762C1-84F6-405C-8D3F-0B45B4C53CCF}" type="pres">
      <dgm:prSet presAssocID="{FA13A07B-249B-4F87-A635-1E380A5F436A}" presName="descendantBox" presStyleCnt="0"/>
      <dgm:spPr/>
    </dgm:pt>
    <dgm:pt modelId="{4775EE92-2281-4F43-8ABE-77F5A76DFDE6}" type="pres">
      <dgm:prSet presAssocID="{D4C2C22F-4696-4AA1-9B4A-0ED74CFBB38C}" presName="childTextBox" presStyleLbl="fgAccFollowNode1" presStyleIdx="0" presStyleCnt="3">
        <dgm:presLayoutVars>
          <dgm:bulletEnabled val="1"/>
        </dgm:presLayoutVars>
      </dgm:prSet>
      <dgm:spPr/>
    </dgm:pt>
    <dgm:pt modelId="{F9B81813-66F9-467B-B87D-D58C446A3CCD}" type="pres">
      <dgm:prSet presAssocID="{FF58689C-5F03-47BE-8F55-C423ADE37682}" presName="childTextBox" presStyleLbl="fgAccFollowNode1" presStyleIdx="1" presStyleCnt="3">
        <dgm:presLayoutVars>
          <dgm:bulletEnabled val="1"/>
        </dgm:presLayoutVars>
      </dgm:prSet>
      <dgm:spPr/>
    </dgm:pt>
    <dgm:pt modelId="{AEE7A87C-7CB5-4170-BE68-394AAC179226}" type="pres">
      <dgm:prSet presAssocID="{3C561151-365A-4753-9345-511E47F49631}" presName="sp" presStyleCnt="0"/>
      <dgm:spPr/>
    </dgm:pt>
    <dgm:pt modelId="{86BE351F-C1FB-4EBD-9960-39D1A9C2BB16}" type="pres">
      <dgm:prSet presAssocID="{69150191-2C75-4BAA-A6F0-AB14376792B3}" presName="arrowAndChildren" presStyleCnt="0"/>
      <dgm:spPr/>
    </dgm:pt>
    <dgm:pt modelId="{A9DC9967-FE02-4D6E-965A-B2B37F53318E}" type="pres">
      <dgm:prSet presAssocID="{69150191-2C75-4BAA-A6F0-AB14376792B3}" presName="parentTextArrow" presStyleLbl="node1" presStyleIdx="1" presStyleCnt="4"/>
      <dgm:spPr/>
    </dgm:pt>
    <dgm:pt modelId="{67D1A31D-1020-41D3-BCFA-4857F79FCD06}" type="pres">
      <dgm:prSet presAssocID="{17F14E0C-0C4B-4909-8FCF-AFAE079A5339}" presName="sp" presStyleCnt="0"/>
      <dgm:spPr/>
    </dgm:pt>
    <dgm:pt modelId="{8E427774-B0BD-4F61-BB3F-62B239268C37}" type="pres">
      <dgm:prSet presAssocID="{E2C62863-B959-4AC4-A94A-F7F77A0D4CE2}" presName="arrowAndChildren" presStyleCnt="0"/>
      <dgm:spPr/>
    </dgm:pt>
    <dgm:pt modelId="{A29DAE22-7842-4E6B-84D6-D939A11E3C3B}" type="pres">
      <dgm:prSet presAssocID="{E2C62863-B959-4AC4-A94A-F7F77A0D4CE2}" presName="parentTextArrow" presStyleLbl="node1" presStyleIdx="1" presStyleCnt="4"/>
      <dgm:spPr/>
    </dgm:pt>
    <dgm:pt modelId="{E432680C-DEC6-485E-95C8-5E2DD3597293}" type="pres">
      <dgm:prSet presAssocID="{E2C62863-B959-4AC4-A94A-F7F77A0D4CE2}" presName="arrow" presStyleLbl="node1" presStyleIdx="2" presStyleCnt="4"/>
      <dgm:spPr/>
    </dgm:pt>
    <dgm:pt modelId="{E132F3BC-18B8-4A3E-8224-C0F5B8B04789}" type="pres">
      <dgm:prSet presAssocID="{E2C62863-B959-4AC4-A94A-F7F77A0D4CE2}" presName="descendantArrow" presStyleCnt="0"/>
      <dgm:spPr/>
    </dgm:pt>
    <dgm:pt modelId="{A3E679C9-7AD1-45E4-8B1C-85789BC4D554}" type="pres">
      <dgm:prSet presAssocID="{99C88F9A-75FE-455F-A2FC-1F3E96C3EB15}" presName="childTextArrow" presStyleLbl="fgAccFollowNode1" presStyleIdx="2" presStyleCnt="3">
        <dgm:presLayoutVars>
          <dgm:bulletEnabled val="1"/>
        </dgm:presLayoutVars>
      </dgm:prSet>
      <dgm:spPr/>
    </dgm:pt>
    <dgm:pt modelId="{4FAAE71A-5BE5-490E-BAC7-9DCBDFB8EC03}" type="pres">
      <dgm:prSet presAssocID="{594A3CD0-C751-45D3-A9EB-3451DBA31B7C}" presName="sp" presStyleCnt="0"/>
      <dgm:spPr/>
    </dgm:pt>
    <dgm:pt modelId="{2287F796-7918-47DD-A4A5-F640B0160131}" type="pres">
      <dgm:prSet presAssocID="{42D44A45-900A-4DA1-9F16-5C0254D83A30}" presName="arrowAndChildren" presStyleCnt="0"/>
      <dgm:spPr/>
    </dgm:pt>
    <dgm:pt modelId="{AF44385B-E685-4994-ABD3-7D29D758761D}" type="pres">
      <dgm:prSet presAssocID="{42D44A45-900A-4DA1-9F16-5C0254D83A30}" presName="parentTextArrow" presStyleLbl="node1" presStyleIdx="3" presStyleCnt="4"/>
      <dgm:spPr/>
    </dgm:pt>
  </dgm:ptLst>
  <dgm:cxnLst>
    <dgm:cxn modelId="{8A2CC30E-889B-4D4F-AF4B-987769796B0B}" type="presOf" srcId="{FA13A07B-249B-4F87-A635-1E380A5F436A}" destId="{202BD7AA-2682-4F9D-9B7F-7BD78C6D9187}" srcOrd="1" destOrd="0" presId="urn:microsoft.com/office/officeart/2005/8/layout/process4"/>
    <dgm:cxn modelId="{F845C212-05FF-4983-A3D3-1FCB6AFDB6E1}" srcId="{FA13A07B-249B-4F87-A635-1E380A5F436A}" destId="{FF58689C-5F03-47BE-8F55-C423ADE37682}" srcOrd="1" destOrd="0" parTransId="{CCD107A8-8FA7-45AC-84B9-CD37C43C23CC}" sibTransId="{E17BE7D2-D8AA-4C3C-8EC5-1B7EBF2EE3C3}"/>
    <dgm:cxn modelId="{1D363819-1CF3-4CD1-9380-061880B94BFB}" srcId="{E2C62863-B959-4AC4-A94A-F7F77A0D4CE2}" destId="{99C88F9A-75FE-455F-A2FC-1F3E96C3EB15}" srcOrd="0" destOrd="0" parTransId="{E2C09850-582F-4F9D-BB78-536CC34B190B}" sibTransId="{85460103-1842-4A06-8616-4F2CA80C6DFE}"/>
    <dgm:cxn modelId="{025FAA1F-6625-45C1-AFCD-65748428E4D8}" type="presOf" srcId="{69150191-2C75-4BAA-A6F0-AB14376792B3}" destId="{A9DC9967-FE02-4D6E-965A-B2B37F53318E}" srcOrd="0" destOrd="0" presId="urn:microsoft.com/office/officeart/2005/8/layout/process4"/>
    <dgm:cxn modelId="{3DA2CA1F-9111-4DDC-86D1-74FB66AFF79B}" type="presOf" srcId="{C40ED86D-B585-45B1-B1B5-E4452234B2E2}" destId="{6435CC81-B2B7-49A7-B3EB-546A1F093B56}" srcOrd="0" destOrd="0" presId="urn:microsoft.com/office/officeart/2005/8/layout/process4"/>
    <dgm:cxn modelId="{FBF1A321-2270-40CB-81F8-71C3E9435A05}" srcId="{C40ED86D-B585-45B1-B1B5-E4452234B2E2}" destId="{FA13A07B-249B-4F87-A635-1E380A5F436A}" srcOrd="3" destOrd="0" parTransId="{40DAA9F0-6A4E-491F-BAA1-9DC2DBBC4B49}" sibTransId="{9A5BCF50-0665-4494-BF91-A67F6C2FBD65}"/>
    <dgm:cxn modelId="{CD523031-1E03-4FCA-A57C-79A0070EFDFE}" srcId="{C40ED86D-B585-45B1-B1B5-E4452234B2E2}" destId="{E2C62863-B959-4AC4-A94A-F7F77A0D4CE2}" srcOrd="1" destOrd="0" parTransId="{1DE1D56F-AE78-4ACD-A21C-5430C07F41E3}" sibTransId="{17F14E0C-0C4B-4909-8FCF-AFAE079A5339}"/>
    <dgm:cxn modelId="{B68F813B-3EB4-4893-ABDD-4A95FBA01FA5}" srcId="{C40ED86D-B585-45B1-B1B5-E4452234B2E2}" destId="{42D44A45-900A-4DA1-9F16-5C0254D83A30}" srcOrd="0" destOrd="0" parTransId="{523E7DF6-63F3-4CC4-9143-5ED0F6093838}" sibTransId="{594A3CD0-C751-45D3-A9EB-3451DBA31B7C}"/>
    <dgm:cxn modelId="{F3A03850-7491-4913-BD96-A47A25DB2484}" type="presOf" srcId="{FA13A07B-249B-4F87-A635-1E380A5F436A}" destId="{703BA95B-BFB3-4955-A9AD-F314B6EB63CA}" srcOrd="0" destOrd="0" presId="urn:microsoft.com/office/officeart/2005/8/layout/process4"/>
    <dgm:cxn modelId="{74ED2F89-516F-4816-9143-0C654543ED3D}" type="presOf" srcId="{99C88F9A-75FE-455F-A2FC-1F3E96C3EB15}" destId="{A3E679C9-7AD1-45E4-8B1C-85789BC4D554}" srcOrd="0" destOrd="0" presId="urn:microsoft.com/office/officeart/2005/8/layout/process4"/>
    <dgm:cxn modelId="{AF2FE48F-87C3-405F-A651-9F1208E88357}" type="presOf" srcId="{FF58689C-5F03-47BE-8F55-C423ADE37682}" destId="{F9B81813-66F9-467B-B87D-D58C446A3CCD}" srcOrd="0" destOrd="0" presId="urn:microsoft.com/office/officeart/2005/8/layout/process4"/>
    <dgm:cxn modelId="{33577BB6-E192-43C2-81DA-3FF25ADE8FF9}" type="presOf" srcId="{E2C62863-B959-4AC4-A94A-F7F77A0D4CE2}" destId="{E432680C-DEC6-485E-95C8-5E2DD3597293}" srcOrd="1" destOrd="0" presId="urn:microsoft.com/office/officeart/2005/8/layout/process4"/>
    <dgm:cxn modelId="{E6BCE8B9-5548-4F91-BAE9-C2CADFBDC2A5}" srcId="{FA13A07B-249B-4F87-A635-1E380A5F436A}" destId="{D4C2C22F-4696-4AA1-9B4A-0ED74CFBB38C}" srcOrd="0" destOrd="0" parTransId="{4950E3DF-B1BF-4A32-A536-96BAE6CE58E8}" sibTransId="{2EBC8688-5D51-42BB-B0EC-F47D7ECF888A}"/>
    <dgm:cxn modelId="{616B68BC-3B70-436E-B1C6-CE04A5DD89D7}" type="presOf" srcId="{D4C2C22F-4696-4AA1-9B4A-0ED74CFBB38C}" destId="{4775EE92-2281-4F43-8ABE-77F5A76DFDE6}" srcOrd="0" destOrd="0" presId="urn:microsoft.com/office/officeart/2005/8/layout/process4"/>
    <dgm:cxn modelId="{A2824CCB-104B-4A82-B304-0E4B87252078}" type="presOf" srcId="{E2C62863-B959-4AC4-A94A-F7F77A0D4CE2}" destId="{A29DAE22-7842-4E6B-84D6-D939A11E3C3B}" srcOrd="0" destOrd="0" presId="urn:microsoft.com/office/officeart/2005/8/layout/process4"/>
    <dgm:cxn modelId="{C009AAE8-E63F-4E25-89DB-DF040A54B0BD}" type="presOf" srcId="{42D44A45-900A-4DA1-9F16-5C0254D83A30}" destId="{AF44385B-E685-4994-ABD3-7D29D758761D}" srcOrd="0" destOrd="0" presId="urn:microsoft.com/office/officeart/2005/8/layout/process4"/>
    <dgm:cxn modelId="{0C245CF0-12D2-4FB5-9560-A9BAC21B131C}" srcId="{C40ED86D-B585-45B1-B1B5-E4452234B2E2}" destId="{69150191-2C75-4BAA-A6F0-AB14376792B3}" srcOrd="2" destOrd="0" parTransId="{3574E85A-54F5-418A-AC68-59A543D1E325}" sibTransId="{3C561151-365A-4753-9345-511E47F49631}"/>
    <dgm:cxn modelId="{510D1F5D-F5A2-42AD-A252-D066FBA504B6}" type="presParOf" srcId="{6435CC81-B2B7-49A7-B3EB-546A1F093B56}" destId="{0BF0DACD-6936-49C5-A801-D40DFBD93389}" srcOrd="0" destOrd="0" presId="urn:microsoft.com/office/officeart/2005/8/layout/process4"/>
    <dgm:cxn modelId="{8A28A284-846E-4BC1-A658-8DE969DED2AB}" type="presParOf" srcId="{0BF0DACD-6936-49C5-A801-D40DFBD93389}" destId="{703BA95B-BFB3-4955-A9AD-F314B6EB63CA}" srcOrd="0" destOrd="0" presId="urn:microsoft.com/office/officeart/2005/8/layout/process4"/>
    <dgm:cxn modelId="{83E0AC16-615F-493B-BC14-A5D217F3D8F8}" type="presParOf" srcId="{0BF0DACD-6936-49C5-A801-D40DFBD93389}" destId="{202BD7AA-2682-4F9D-9B7F-7BD78C6D9187}" srcOrd="1" destOrd="0" presId="urn:microsoft.com/office/officeart/2005/8/layout/process4"/>
    <dgm:cxn modelId="{79A6547B-C427-49AA-88A2-9234E629B92F}" type="presParOf" srcId="{0BF0DACD-6936-49C5-A801-D40DFBD93389}" destId="{85E762C1-84F6-405C-8D3F-0B45B4C53CCF}" srcOrd="2" destOrd="0" presId="urn:microsoft.com/office/officeart/2005/8/layout/process4"/>
    <dgm:cxn modelId="{3D8CF052-AE46-45F2-A6BA-2F460BB828A8}" type="presParOf" srcId="{85E762C1-84F6-405C-8D3F-0B45B4C53CCF}" destId="{4775EE92-2281-4F43-8ABE-77F5A76DFDE6}" srcOrd="0" destOrd="0" presId="urn:microsoft.com/office/officeart/2005/8/layout/process4"/>
    <dgm:cxn modelId="{C796E15F-48EC-45AD-BC89-D0AA24D2A445}" type="presParOf" srcId="{85E762C1-84F6-405C-8D3F-0B45B4C53CCF}" destId="{F9B81813-66F9-467B-B87D-D58C446A3CCD}" srcOrd="1" destOrd="0" presId="urn:microsoft.com/office/officeart/2005/8/layout/process4"/>
    <dgm:cxn modelId="{22871997-ECEA-4B10-BEFE-EFC919B1377D}" type="presParOf" srcId="{6435CC81-B2B7-49A7-B3EB-546A1F093B56}" destId="{AEE7A87C-7CB5-4170-BE68-394AAC179226}" srcOrd="1" destOrd="0" presId="urn:microsoft.com/office/officeart/2005/8/layout/process4"/>
    <dgm:cxn modelId="{CCDD09BB-9057-474E-A2C1-A7EB0386D435}" type="presParOf" srcId="{6435CC81-B2B7-49A7-B3EB-546A1F093B56}" destId="{86BE351F-C1FB-4EBD-9960-39D1A9C2BB16}" srcOrd="2" destOrd="0" presId="urn:microsoft.com/office/officeart/2005/8/layout/process4"/>
    <dgm:cxn modelId="{C3A6B742-DF99-4985-88C2-4F13B2080C2D}" type="presParOf" srcId="{86BE351F-C1FB-4EBD-9960-39D1A9C2BB16}" destId="{A9DC9967-FE02-4D6E-965A-B2B37F53318E}" srcOrd="0" destOrd="0" presId="urn:microsoft.com/office/officeart/2005/8/layout/process4"/>
    <dgm:cxn modelId="{DB95E85C-66EB-4D46-B685-9B89CE0E6001}" type="presParOf" srcId="{6435CC81-B2B7-49A7-B3EB-546A1F093B56}" destId="{67D1A31D-1020-41D3-BCFA-4857F79FCD06}" srcOrd="3" destOrd="0" presId="urn:microsoft.com/office/officeart/2005/8/layout/process4"/>
    <dgm:cxn modelId="{469AE5F7-37EC-49C7-8E6E-D7EBD8C0F113}" type="presParOf" srcId="{6435CC81-B2B7-49A7-B3EB-546A1F093B56}" destId="{8E427774-B0BD-4F61-BB3F-62B239268C37}" srcOrd="4" destOrd="0" presId="urn:microsoft.com/office/officeart/2005/8/layout/process4"/>
    <dgm:cxn modelId="{1F307C86-E18F-475B-AADD-72766B253964}" type="presParOf" srcId="{8E427774-B0BD-4F61-BB3F-62B239268C37}" destId="{A29DAE22-7842-4E6B-84D6-D939A11E3C3B}" srcOrd="0" destOrd="0" presId="urn:microsoft.com/office/officeart/2005/8/layout/process4"/>
    <dgm:cxn modelId="{2BB62EA4-8D46-4D59-8B87-D6498AC325FE}" type="presParOf" srcId="{8E427774-B0BD-4F61-BB3F-62B239268C37}" destId="{E432680C-DEC6-485E-95C8-5E2DD3597293}" srcOrd="1" destOrd="0" presId="urn:microsoft.com/office/officeart/2005/8/layout/process4"/>
    <dgm:cxn modelId="{681013F8-EE4C-4334-AA0E-90039C47F1B3}" type="presParOf" srcId="{8E427774-B0BD-4F61-BB3F-62B239268C37}" destId="{E132F3BC-18B8-4A3E-8224-C0F5B8B04789}" srcOrd="2" destOrd="0" presId="urn:microsoft.com/office/officeart/2005/8/layout/process4"/>
    <dgm:cxn modelId="{F2B3213E-27FE-4F0A-B9C4-969880281E4A}" type="presParOf" srcId="{E132F3BC-18B8-4A3E-8224-C0F5B8B04789}" destId="{A3E679C9-7AD1-45E4-8B1C-85789BC4D554}" srcOrd="0" destOrd="0" presId="urn:microsoft.com/office/officeart/2005/8/layout/process4"/>
    <dgm:cxn modelId="{D765463B-584B-4384-B7B1-CCB378D872B5}" type="presParOf" srcId="{6435CC81-B2B7-49A7-B3EB-546A1F093B56}" destId="{4FAAE71A-5BE5-490E-BAC7-9DCBDFB8EC03}" srcOrd="5" destOrd="0" presId="urn:microsoft.com/office/officeart/2005/8/layout/process4"/>
    <dgm:cxn modelId="{F34FCF6E-9AED-470F-8E22-9B66F9729BEF}" type="presParOf" srcId="{6435CC81-B2B7-49A7-B3EB-546A1F093B56}" destId="{2287F796-7918-47DD-A4A5-F640B0160131}" srcOrd="6" destOrd="0" presId="urn:microsoft.com/office/officeart/2005/8/layout/process4"/>
    <dgm:cxn modelId="{4CA81750-A5A7-4360-A0F1-E5866A17A0D7}" type="presParOf" srcId="{2287F796-7918-47DD-A4A5-F640B0160131}" destId="{AF44385B-E685-4994-ABD3-7D29D758761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EE80A-E1D6-4837-B183-C7979EA0F9A8}">
      <dsp:nvSpPr>
        <dsp:cNvPr id="0" name=""/>
        <dsp:cNvSpPr/>
      </dsp:nvSpPr>
      <dsp:spPr>
        <a:xfrm>
          <a:off x="3594" y="612236"/>
          <a:ext cx="1946002" cy="2724403"/>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ctr" defTabSz="889000">
            <a:lnSpc>
              <a:spcPct val="90000"/>
            </a:lnSpc>
            <a:spcBef>
              <a:spcPct val="0"/>
            </a:spcBef>
            <a:spcAft>
              <a:spcPct val="35000"/>
            </a:spcAft>
            <a:buNone/>
          </a:pPr>
          <a:r>
            <a:rPr lang="en-GB" sz="2000" kern="1200" dirty="0"/>
            <a:t>Icebreaker!</a:t>
          </a:r>
          <a:endParaRPr lang="en-US" sz="2000" kern="1200" dirty="0"/>
        </a:p>
      </dsp:txBody>
      <dsp:txXfrm>
        <a:off x="3594" y="1647509"/>
        <a:ext cx="1946002" cy="1634641"/>
      </dsp:txXfrm>
    </dsp:sp>
    <dsp:sp modelId="{810D0C04-72D3-431B-B83D-E550CDC3DA2E}">
      <dsp:nvSpPr>
        <dsp:cNvPr id="0" name=""/>
        <dsp:cNvSpPr/>
      </dsp:nvSpPr>
      <dsp:spPr>
        <a:xfrm>
          <a:off x="567934" y="884676"/>
          <a:ext cx="817320" cy="817320"/>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1</a:t>
          </a:r>
        </a:p>
      </dsp:txBody>
      <dsp:txXfrm>
        <a:off x="687628" y="1004370"/>
        <a:ext cx="577932" cy="577932"/>
      </dsp:txXfrm>
    </dsp:sp>
    <dsp:sp modelId="{25620FC0-F4A2-4488-AE05-FBA8AA70E54C}">
      <dsp:nvSpPr>
        <dsp:cNvPr id="0" name=""/>
        <dsp:cNvSpPr/>
      </dsp:nvSpPr>
      <dsp:spPr>
        <a:xfrm>
          <a:off x="3594" y="3336567"/>
          <a:ext cx="1946002" cy="72"/>
        </a:xfrm>
        <a:prstGeom prst="rect">
          <a:avLst/>
        </a:prstGeom>
        <a:solidFill>
          <a:schemeClr val="accent5">
            <a:hueOff val="-750949"/>
            <a:satOff val="-1935"/>
            <a:lumOff val="-1307"/>
            <a:alphaOff val="0"/>
          </a:schemeClr>
        </a:solidFill>
        <a:ln w="12700" cap="flat" cmpd="sng" algn="ctr">
          <a:solidFill>
            <a:schemeClr val="accent5">
              <a:hueOff val="-750949"/>
              <a:satOff val="-1935"/>
              <a:lumOff val="-13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E07AD-7559-430C-A41C-FC58B2A742B9}">
      <dsp:nvSpPr>
        <dsp:cNvPr id="0" name=""/>
        <dsp:cNvSpPr/>
      </dsp:nvSpPr>
      <dsp:spPr>
        <a:xfrm>
          <a:off x="2144196" y="612236"/>
          <a:ext cx="1946002" cy="2724403"/>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ctr" defTabSz="889000">
            <a:lnSpc>
              <a:spcPct val="90000"/>
            </a:lnSpc>
            <a:spcBef>
              <a:spcPct val="0"/>
            </a:spcBef>
            <a:spcAft>
              <a:spcPct val="35000"/>
            </a:spcAft>
            <a:buNone/>
          </a:pPr>
          <a:r>
            <a:rPr lang="en-GB" sz="2000" kern="1200" dirty="0"/>
            <a:t>Understand what’s involved with running your club</a:t>
          </a:r>
          <a:endParaRPr lang="en-US" sz="2000" kern="1200" dirty="0"/>
        </a:p>
      </dsp:txBody>
      <dsp:txXfrm>
        <a:off x="2144196" y="1647509"/>
        <a:ext cx="1946002" cy="1634641"/>
      </dsp:txXfrm>
    </dsp:sp>
    <dsp:sp modelId="{CFB3389C-9345-4B42-BE86-F300ED9CCA2C}">
      <dsp:nvSpPr>
        <dsp:cNvPr id="0" name=""/>
        <dsp:cNvSpPr/>
      </dsp:nvSpPr>
      <dsp:spPr>
        <a:xfrm>
          <a:off x="2708537" y="884676"/>
          <a:ext cx="817320" cy="817320"/>
        </a:xfrm>
        <a:prstGeom prst="ellipse">
          <a:avLst/>
        </a:prstGeom>
        <a:solidFill>
          <a:schemeClr val="accent5">
            <a:hueOff val="-1501898"/>
            <a:satOff val="-3871"/>
            <a:lumOff val="-2614"/>
            <a:alphaOff val="0"/>
          </a:schemeClr>
        </a:solidFill>
        <a:ln w="12700" cap="flat" cmpd="sng" algn="ctr">
          <a:solidFill>
            <a:schemeClr val="accent5">
              <a:hueOff val="-1501898"/>
              <a:satOff val="-3871"/>
              <a:lumOff val="-26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2</a:t>
          </a:r>
        </a:p>
      </dsp:txBody>
      <dsp:txXfrm>
        <a:off x="2828231" y="1004370"/>
        <a:ext cx="577932" cy="577932"/>
      </dsp:txXfrm>
    </dsp:sp>
    <dsp:sp modelId="{F39CE485-2F71-490C-B0E8-BC70D34CB643}">
      <dsp:nvSpPr>
        <dsp:cNvPr id="0" name=""/>
        <dsp:cNvSpPr/>
      </dsp:nvSpPr>
      <dsp:spPr>
        <a:xfrm>
          <a:off x="2144196" y="3336567"/>
          <a:ext cx="1946002" cy="72"/>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26EDFF-C200-4E7F-B9C0-A0A08F64BC93}">
      <dsp:nvSpPr>
        <dsp:cNvPr id="0" name=""/>
        <dsp:cNvSpPr/>
      </dsp:nvSpPr>
      <dsp:spPr>
        <a:xfrm>
          <a:off x="4284798" y="612236"/>
          <a:ext cx="1946002" cy="2724403"/>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ctr" defTabSz="800100">
            <a:lnSpc>
              <a:spcPct val="90000"/>
            </a:lnSpc>
            <a:spcBef>
              <a:spcPct val="0"/>
            </a:spcBef>
            <a:spcAft>
              <a:spcPct val="35000"/>
            </a:spcAft>
            <a:buNone/>
          </a:pPr>
          <a:r>
            <a:rPr lang="en-GB" sz="1800" kern="1200" dirty="0"/>
            <a:t>Understand the key documents and processes involved with running a Society </a:t>
          </a:r>
          <a:endParaRPr lang="en-US" sz="1800" kern="1200" dirty="0"/>
        </a:p>
      </dsp:txBody>
      <dsp:txXfrm>
        <a:off x="4284798" y="1647509"/>
        <a:ext cx="1946002" cy="1634641"/>
      </dsp:txXfrm>
    </dsp:sp>
    <dsp:sp modelId="{C04C0242-71A4-45C2-A641-3B8B94A8B0C1}">
      <dsp:nvSpPr>
        <dsp:cNvPr id="0" name=""/>
        <dsp:cNvSpPr/>
      </dsp:nvSpPr>
      <dsp:spPr>
        <a:xfrm>
          <a:off x="4849139" y="884676"/>
          <a:ext cx="817320" cy="817320"/>
        </a:xfrm>
        <a:prstGeom prst="ellipse">
          <a:avLst/>
        </a:prstGeom>
        <a:solidFill>
          <a:schemeClr val="accent5">
            <a:hueOff val="-3003797"/>
            <a:satOff val="-7742"/>
            <a:lumOff val="-5229"/>
            <a:alphaOff val="0"/>
          </a:schemeClr>
        </a:solidFill>
        <a:ln w="12700" cap="flat" cmpd="sng" algn="ctr">
          <a:solidFill>
            <a:schemeClr val="accent5">
              <a:hueOff val="-3003797"/>
              <a:satOff val="-7742"/>
              <a:lumOff val="-522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3</a:t>
          </a:r>
        </a:p>
      </dsp:txBody>
      <dsp:txXfrm>
        <a:off x="4968833" y="1004370"/>
        <a:ext cx="577932" cy="577932"/>
      </dsp:txXfrm>
    </dsp:sp>
    <dsp:sp modelId="{942DF396-6C21-42EC-8024-9EA0327D2A75}">
      <dsp:nvSpPr>
        <dsp:cNvPr id="0" name=""/>
        <dsp:cNvSpPr/>
      </dsp:nvSpPr>
      <dsp:spPr>
        <a:xfrm>
          <a:off x="4284798" y="3336567"/>
          <a:ext cx="1946002" cy="72"/>
        </a:xfrm>
        <a:prstGeom prst="rect">
          <a:avLst/>
        </a:prstGeom>
        <a:solidFill>
          <a:schemeClr val="accent5">
            <a:hueOff val="-3754746"/>
            <a:satOff val="-9677"/>
            <a:lumOff val="-6536"/>
            <a:alphaOff val="0"/>
          </a:schemeClr>
        </a:solidFill>
        <a:ln w="12700" cap="flat" cmpd="sng" algn="ctr">
          <a:solidFill>
            <a:schemeClr val="accent5">
              <a:hueOff val="-3754746"/>
              <a:satOff val="-9677"/>
              <a:lumOff val="-653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0102C1-23F0-4030-8B48-7F4E7AA87FBE}">
      <dsp:nvSpPr>
        <dsp:cNvPr id="0" name=""/>
        <dsp:cNvSpPr/>
      </dsp:nvSpPr>
      <dsp:spPr>
        <a:xfrm>
          <a:off x="6425401" y="612236"/>
          <a:ext cx="1946002" cy="2724403"/>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ctr" defTabSz="844550">
            <a:lnSpc>
              <a:spcPct val="90000"/>
            </a:lnSpc>
            <a:spcBef>
              <a:spcPct val="0"/>
            </a:spcBef>
            <a:spcAft>
              <a:spcPct val="35000"/>
            </a:spcAft>
            <a:buNone/>
          </a:pPr>
          <a:r>
            <a:rPr lang="en-GB" sz="1900" kern="1200" dirty="0"/>
            <a:t>Plan activities and events for the next year </a:t>
          </a:r>
          <a:endParaRPr lang="en-US" sz="1900" kern="1200" dirty="0"/>
        </a:p>
      </dsp:txBody>
      <dsp:txXfrm>
        <a:off x="6425401" y="1647509"/>
        <a:ext cx="1946002" cy="1634641"/>
      </dsp:txXfrm>
    </dsp:sp>
    <dsp:sp modelId="{59A1E9F5-185B-41D7-B7F7-E0E20F21A33C}">
      <dsp:nvSpPr>
        <dsp:cNvPr id="0" name=""/>
        <dsp:cNvSpPr/>
      </dsp:nvSpPr>
      <dsp:spPr>
        <a:xfrm>
          <a:off x="6989741" y="884676"/>
          <a:ext cx="817320" cy="817320"/>
        </a:xfrm>
        <a:prstGeom prst="ellipse">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4</a:t>
          </a:r>
        </a:p>
      </dsp:txBody>
      <dsp:txXfrm>
        <a:off x="7109435" y="1004370"/>
        <a:ext cx="577932" cy="577932"/>
      </dsp:txXfrm>
    </dsp:sp>
    <dsp:sp modelId="{B6AB529F-EAB8-4B42-B69E-A8B8124DED1D}">
      <dsp:nvSpPr>
        <dsp:cNvPr id="0" name=""/>
        <dsp:cNvSpPr/>
      </dsp:nvSpPr>
      <dsp:spPr>
        <a:xfrm>
          <a:off x="6425401" y="3336567"/>
          <a:ext cx="1946002" cy="72"/>
        </a:xfrm>
        <a:prstGeom prst="rect">
          <a:avLst/>
        </a:prstGeom>
        <a:solidFill>
          <a:schemeClr val="accent5">
            <a:hueOff val="-5256644"/>
            <a:satOff val="-13548"/>
            <a:lumOff val="-9151"/>
            <a:alphaOff val="0"/>
          </a:schemeClr>
        </a:solidFill>
        <a:ln w="12700" cap="flat" cmpd="sng" algn="ctr">
          <a:solidFill>
            <a:schemeClr val="accent5">
              <a:hueOff val="-5256644"/>
              <a:satOff val="-13548"/>
              <a:lumOff val="-91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A9CC01-C3BF-4FCF-A597-9BB896282F85}">
      <dsp:nvSpPr>
        <dsp:cNvPr id="0" name=""/>
        <dsp:cNvSpPr/>
      </dsp:nvSpPr>
      <dsp:spPr>
        <a:xfrm>
          <a:off x="8566003" y="612236"/>
          <a:ext cx="1946002" cy="2724403"/>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718" tIns="330200" rIns="151718" bIns="330200" numCol="1" spcCol="1270" anchor="t" anchorCtr="0">
          <a:noAutofit/>
        </a:bodyPr>
        <a:lstStyle/>
        <a:p>
          <a:pPr marL="0" lvl="0" indent="0" algn="ctr" defTabSz="844550">
            <a:lnSpc>
              <a:spcPct val="90000"/>
            </a:lnSpc>
            <a:spcBef>
              <a:spcPct val="0"/>
            </a:spcBef>
            <a:spcAft>
              <a:spcPct val="35000"/>
            </a:spcAft>
            <a:buNone/>
          </a:pPr>
          <a:r>
            <a:rPr lang="en-GB" sz="1900" kern="1200" dirty="0"/>
            <a:t>Demonstrate your knowledge (quiz!)</a:t>
          </a:r>
          <a:endParaRPr lang="en-US" sz="1900" kern="1200" dirty="0"/>
        </a:p>
      </dsp:txBody>
      <dsp:txXfrm>
        <a:off x="8566003" y="1647509"/>
        <a:ext cx="1946002" cy="1634641"/>
      </dsp:txXfrm>
    </dsp:sp>
    <dsp:sp modelId="{C27557C0-A997-4380-9F2E-9903DAA5EDEF}">
      <dsp:nvSpPr>
        <dsp:cNvPr id="0" name=""/>
        <dsp:cNvSpPr/>
      </dsp:nvSpPr>
      <dsp:spPr>
        <a:xfrm>
          <a:off x="9130344" y="884676"/>
          <a:ext cx="817320" cy="817320"/>
        </a:xfrm>
        <a:prstGeom prst="ellipse">
          <a:avLst/>
        </a:prstGeom>
        <a:solidFill>
          <a:schemeClr val="accent5">
            <a:hueOff val="-6007594"/>
            <a:satOff val="-15484"/>
            <a:lumOff val="-10458"/>
            <a:alphaOff val="0"/>
          </a:schemeClr>
        </a:solidFill>
        <a:ln w="12700" cap="flat" cmpd="sng" algn="ctr">
          <a:solidFill>
            <a:schemeClr val="accent5">
              <a:hueOff val="-6007594"/>
              <a:satOff val="-15484"/>
              <a:lumOff val="-104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722" tIns="12700" rIns="63722" bIns="12700" numCol="1" spcCol="1270" anchor="ctr" anchorCtr="0">
          <a:noAutofit/>
        </a:bodyPr>
        <a:lstStyle/>
        <a:p>
          <a:pPr marL="0" lvl="0" indent="0" algn="ctr" defTabSz="1733550">
            <a:lnSpc>
              <a:spcPct val="90000"/>
            </a:lnSpc>
            <a:spcBef>
              <a:spcPct val="0"/>
            </a:spcBef>
            <a:spcAft>
              <a:spcPct val="35000"/>
            </a:spcAft>
            <a:buNone/>
          </a:pPr>
          <a:r>
            <a:rPr lang="en-US" sz="3900" kern="1200"/>
            <a:t>5</a:t>
          </a:r>
        </a:p>
      </dsp:txBody>
      <dsp:txXfrm>
        <a:off x="9250038" y="1004370"/>
        <a:ext cx="577932" cy="577932"/>
      </dsp:txXfrm>
    </dsp:sp>
    <dsp:sp modelId="{591685CF-ED31-4872-AE88-C744E13ED706}">
      <dsp:nvSpPr>
        <dsp:cNvPr id="0" name=""/>
        <dsp:cNvSpPr/>
      </dsp:nvSpPr>
      <dsp:spPr>
        <a:xfrm>
          <a:off x="8566003" y="3336567"/>
          <a:ext cx="1946002" cy="7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C6877-FEEA-4EBB-A30B-DB1651AAFB6B}">
      <dsp:nvSpPr>
        <dsp:cNvPr id="0" name=""/>
        <dsp:cNvSpPr/>
      </dsp:nvSpPr>
      <dsp:spPr>
        <a:xfrm>
          <a:off x="0" y="238109"/>
          <a:ext cx="11160978" cy="15623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216" tIns="333248" rIns="866216" bIns="113792" numCol="1" spcCol="1270" anchor="t" anchorCtr="0">
          <a:noAutofit/>
        </a:bodyPr>
        <a:lstStyle/>
        <a:p>
          <a:pPr marL="171450" lvl="1" indent="-171450" algn="l" defTabSz="711200">
            <a:lnSpc>
              <a:spcPct val="100000"/>
            </a:lnSpc>
            <a:spcBef>
              <a:spcPct val="0"/>
            </a:spcBef>
            <a:spcAft>
              <a:spcPct val="15000"/>
            </a:spcAft>
            <a:buChar char="•"/>
          </a:pPr>
          <a:r>
            <a:rPr lang="en-GB" sz="1600" kern="1200" dirty="0"/>
            <a:t>Oversee and represent the society as a whole (including student council)</a:t>
          </a:r>
          <a:endParaRPr lang="en-US" sz="1600" kern="1200" dirty="0"/>
        </a:p>
        <a:p>
          <a:pPr marL="171450" lvl="1" indent="-171450" algn="l" defTabSz="711200">
            <a:lnSpc>
              <a:spcPct val="100000"/>
            </a:lnSpc>
            <a:spcBef>
              <a:spcPct val="0"/>
            </a:spcBef>
            <a:spcAft>
              <a:spcPct val="15000"/>
            </a:spcAft>
            <a:buChar char="•"/>
          </a:pPr>
          <a:r>
            <a:rPr lang="en-GB" sz="1600" kern="1200" dirty="0"/>
            <a:t>Ensure the society is running fairly and correctly</a:t>
          </a:r>
          <a:endParaRPr lang="en-US" sz="1600" kern="1200" dirty="0"/>
        </a:p>
        <a:p>
          <a:pPr marL="171450" lvl="1" indent="-171450" algn="l" defTabSz="711200">
            <a:lnSpc>
              <a:spcPct val="100000"/>
            </a:lnSpc>
            <a:spcBef>
              <a:spcPct val="0"/>
            </a:spcBef>
            <a:spcAft>
              <a:spcPct val="15000"/>
            </a:spcAft>
            <a:buChar char="•"/>
          </a:pPr>
          <a:r>
            <a:rPr lang="en-GB" sz="1600" kern="1200" dirty="0"/>
            <a:t>Organise events, activities, socials, trips alongside the other committee members </a:t>
          </a:r>
          <a:endParaRPr lang="en-US" sz="1600" kern="1200" dirty="0"/>
        </a:p>
        <a:p>
          <a:pPr marL="171450" lvl="1" indent="-171450" algn="l" defTabSz="711200">
            <a:lnSpc>
              <a:spcPct val="100000"/>
            </a:lnSpc>
            <a:spcBef>
              <a:spcPct val="0"/>
            </a:spcBef>
            <a:spcAft>
              <a:spcPct val="15000"/>
            </a:spcAft>
            <a:buChar char="•"/>
          </a:pPr>
          <a:r>
            <a:rPr lang="en-GB" sz="1600" kern="1200" dirty="0"/>
            <a:t>Have regular and consistent communication with the Clubs and Societies Officer</a:t>
          </a:r>
          <a:endParaRPr lang="en-US" sz="1600" kern="1200" dirty="0"/>
        </a:p>
      </dsp:txBody>
      <dsp:txXfrm>
        <a:off x="0" y="238109"/>
        <a:ext cx="11160978" cy="1562399"/>
      </dsp:txXfrm>
    </dsp:sp>
    <dsp:sp modelId="{B42DB33D-3518-4A74-AA28-8844324B9C68}">
      <dsp:nvSpPr>
        <dsp:cNvPr id="0" name=""/>
        <dsp:cNvSpPr/>
      </dsp:nvSpPr>
      <dsp:spPr>
        <a:xfrm>
          <a:off x="558048" y="1949"/>
          <a:ext cx="7812684" cy="472320"/>
        </a:xfrm>
        <a:prstGeom prst="roundRect">
          <a:avLst/>
        </a:prstGeom>
        <a:solidFill>
          <a:schemeClr val="accent5">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1" tIns="0" rIns="295301" bIns="0" numCol="1" spcCol="1270" anchor="ctr" anchorCtr="0">
          <a:noAutofit/>
        </a:bodyPr>
        <a:lstStyle/>
        <a:p>
          <a:pPr marL="0" lvl="0" indent="0" algn="l" defTabSz="711200">
            <a:lnSpc>
              <a:spcPct val="100000"/>
            </a:lnSpc>
            <a:spcBef>
              <a:spcPct val="0"/>
            </a:spcBef>
            <a:spcAft>
              <a:spcPct val="35000"/>
            </a:spcAft>
            <a:buNone/>
            <a:defRPr b="1"/>
          </a:pPr>
          <a:r>
            <a:rPr lang="en-GB" sz="1600" kern="1200" dirty="0"/>
            <a:t>Chair </a:t>
          </a:r>
          <a:endParaRPr lang="en-US" sz="1600" kern="1200" dirty="0"/>
        </a:p>
      </dsp:txBody>
      <dsp:txXfrm>
        <a:off x="581105" y="25006"/>
        <a:ext cx="7766570" cy="426206"/>
      </dsp:txXfrm>
    </dsp:sp>
    <dsp:sp modelId="{F0A5EDEE-774F-4E3C-BA1F-695AF718D419}">
      <dsp:nvSpPr>
        <dsp:cNvPr id="0" name=""/>
        <dsp:cNvSpPr/>
      </dsp:nvSpPr>
      <dsp:spPr>
        <a:xfrm>
          <a:off x="0" y="2123069"/>
          <a:ext cx="11160978" cy="1285200"/>
        </a:xfrm>
        <a:prstGeom prst="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216" tIns="333248" rIns="866216" bIns="113792" numCol="1" spcCol="1270" anchor="t" anchorCtr="0">
          <a:noAutofit/>
        </a:bodyPr>
        <a:lstStyle/>
        <a:p>
          <a:pPr marL="171450" lvl="1" indent="-171450" algn="l" defTabSz="711200">
            <a:lnSpc>
              <a:spcPct val="100000"/>
            </a:lnSpc>
            <a:spcBef>
              <a:spcPct val="0"/>
            </a:spcBef>
            <a:spcAft>
              <a:spcPct val="15000"/>
            </a:spcAft>
            <a:buChar char="•"/>
          </a:pPr>
          <a:r>
            <a:rPr lang="en-GB" sz="1600" kern="1200" dirty="0"/>
            <a:t>Manage communications between the committee and members of the society</a:t>
          </a:r>
          <a:endParaRPr lang="en-US" sz="1600" kern="1200" dirty="0"/>
        </a:p>
        <a:p>
          <a:pPr marL="171450" lvl="1" indent="-171450" algn="l" defTabSz="711200">
            <a:lnSpc>
              <a:spcPct val="100000"/>
            </a:lnSpc>
            <a:spcBef>
              <a:spcPct val="0"/>
            </a:spcBef>
            <a:spcAft>
              <a:spcPct val="15000"/>
            </a:spcAft>
            <a:buChar char="•"/>
          </a:pPr>
          <a:r>
            <a:rPr lang="en-GB" sz="1600" kern="1200" dirty="0"/>
            <a:t>Organise timings and meeting when necessary (and take minutes at meetings)</a:t>
          </a:r>
          <a:endParaRPr lang="en-US" sz="1600" kern="1200" dirty="0"/>
        </a:p>
        <a:p>
          <a:pPr marL="171450" lvl="1" indent="-171450" algn="l" defTabSz="711200">
            <a:lnSpc>
              <a:spcPct val="100000"/>
            </a:lnSpc>
            <a:spcBef>
              <a:spcPct val="0"/>
            </a:spcBef>
            <a:spcAft>
              <a:spcPct val="15000"/>
            </a:spcAft>
            <a:buChar char="•"/>
          </a:pPr>
          <a:r>
            <a:rPr lang="en-GB" sz="1600" kern="1200" dirty="0"/>
            <a:t>Have a key role in organising events and activities alongside the other committee members </a:t>
          </a:r>
          <a:endParaRPr lang="en-US" sz="1600" kern="1200" dirty="0"/>
        </a:p>
      </dsp:txBody>
      <dsp:txXfrm>
        <a:off x="0" y="2123069"/>
        <a:ext cx="11160978" cy="1285200"/>
      </dsp:txXfrm>
    </dsp:sp>
    <dsp:sp modelId="{18BA5868-7531-4C62-ACD1-C9D125433BEC}">
      <dsp:nvSpPr>
        <dsp:cNvPr id="0" name=""/>
        <dsp:cNvSpPr/>
      </dsp:nvSpPr>
      <dsp:spPr>
        <a:xfrm>
          <a:off x="558048" y="1886909"/>
          <a:ext cx="7812684" cy="472320"/>
        </a:xfrm>
        <a:prstGeom prst="roundRect">
          <a:avLst/>
        </a:prstGeom>
        <a:solidFill>
          <a:schemeClr val="accent5">
            <a:hueOff val="-3379271"/>
            <a:satOff val="-8710"/>
            <a:lumOff val="-5883"/>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1" tIns="0" rIns="295301" bIns="0" numCol="1" spcCol="1270" anchor="ctr" anchorCtr="0">
          <a:noAutofit/>
        </a:bodyPr>
        <a:lstStyle/>
        <a:p>
          <a:pPr marL="0" lvl="0" indent="0" algn="l" defTabSz="711200">
            <a:lnSpc>
              <a:spcPct val="100000"/>
            </a:lnSpc>
            <a:spcBef>
              <a:spcPct val="0"/>
            </a:spcBef>
            <a:spcAft>
              <a:spcPct val="35000"/>
            </a:spcAft>
            <a:buNone/>
            <a:defRPr b="1"/>
          </a:pPr>
          <a:r>
            <a:rPr lang="en-GB" sz="1600" kern="1200" dirty="0"/>
            <a:t>Secretary </a:t>
          </a:r>
          <a:endParaRPr lang="en-US" sz="1600" kern="1200" dirty="0"/>
        </a:p>
      </dsp:txBody>
      <dsp:txXfrm>
        <a:off x="581105" y="1909966"/>
        <a:ext cx="7766570" cy="426206"/>
      </dsp:txXfrm>
    </dsp:sp>
    <dsp:sp modelId="{6930766C-8D28-427C-ADA3-F4F151B7295C}">
      <dsp:nvSpPr>
        <dsp:cNvPr id="0" name=""/>
        <dsp:cNvSpPr/>
      </dsp:nvSpPr>
      <dsp:spPr>
        <a:xfrm>
          <a:off x="0" y="3730829"/>
          <a:ext cx="11160978" cy="1285200"/>
        </a:xfrm>
        <a:prstGeom prst="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66216" tIns="333248" rIns="866216" bIns="113792" numCol="1" spcCol="1270" anchor="t" anchorCtr="0">
          <a:noAutofit/>
        </a:bodyPr>
        <a:lstStyle/>
        <a:p>
          <a:pPr marL="171450" lvl="1" indent="-171450" algn="l" defTabSz="711200">
            <a:lnSpc>
              <a:spcPct val="100000"/>
            </a:lnSpc>
            <a:spcBef>
              <a:spcPct val="0"/>
            </a:spcBef>
            <a:spcAft>
              <a:spcPct val="15000"/>
            </a:spcAft>
            <a:buChar char="•"/>
          </a:pPr>
          <a:r>
            <a:rPr lang="en-GB" sz="1600" kern="1200" dirty="0"/>
            <a:t>Manage the society’s finances and understand financial processes</a:t>
          </a:r>
          <a:endParaRPr lang="en-US" sz="1600" kern="1200" dirty="0"/>
        </a:p>
        <a:p>
          <a:pPr marL="171450" lvl="1" indent="-171450" algn="l" defTabSz="711200">
            <a:lnSpc>
              <a:spcPct val="100000"/>
            </a:lnSpc>
            <a:spcBef>
              <a:spcPct val="0"/>
            </a:spcBef>
            <a:spcAft>
              <a:spcPct val="15000"/>
            </a:spcAft>
            <a:buChar char="•"/>
          </a:pPr>
          <a:r>
            <a:rPr lang="en-GB" sz="1600" kern="1200" dirty="0"/>
            <a:t>Communicate with Students Union regarding memberships and when the society needs to spend money</a:t>
          </a:r>
          <a:endParaRPr lang="en-US" sz="1600" kern="1200" dirty="0"/>
        </a:p>
        <a:p>
          <a:pPr marL="171450" lvl="1" indent="-171450" algn="l" defTabSz="711200">
            <a:lnSpc>
              <a:spcPct val="100000"/>
            </a:lnSpc>
            <a:spcBef>
              <a:spcPct val="0"/>
            </a:spcBef>
            <a:spcAft>
              <a:spcPct val="15000"/>
            </a:spcAft>
            <a:buChar char="•"/>
          </a:pPr>
          <a:r>
            <a:rPr lang="en-GB" sz="1600" kern="1200" dirty="0"/>
            <a:t>Organise the memberships to be put on the online shop with the clubs and societies officer</a:t>
          </a:r>
          <a:endParaRPr lang="en-US" sz="1600" kern="1200" dirty="0"/>
        </a:p>
      </dsp:txBody>
      <dsp:txXfrm>
        <a:off x="0" y="3730829"/>
        <a:ext cx="11160978" cy="1285200"/>
      </dsp:txXfrm>
    </dsp:sp>
    <dsp:sp modelId="{9A3B7E92-7D72-4D08-9DFE-99F33670244E}">
      <dsp:nvSpPr>
        <dsp:cNvPr id="0" name=""/>
        <dsp:cNvSpPr/>
      </dsp:nvSpPr>
      <dsp:spPr>
        <a:xfrm>
          <a:off x="558048" y="3494669"/>
          <a:ext cx="7812684" cy="472320"/>
        </a:xfrm>
        <a:prstGeom prst="roundRect">
          <a:avLst/>
        </a:prstGeom>
        <a:solidFill>
          <a:schemeClr val="accent5">
            <a:hueOff val="-6758543"/>
            <a:satOff val="-17419"/>
            <a:lumOff val="-11765"/>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5301" tIns="0" rIns="295301" bIns="0" numCol="1" spcCol="1270" anchor="ctr" anchorCtr="0">
          <a:noAutofit/>
        </a:bodyPr>
        <a:lstStyle/>
        <a:p>
          <a:pPr marL="0" lvl="0" indent="0" algn="l" defTabSz="711200">
            <a:lnSpc>
              <a:spcPct val="100000"/>
            </a:lnSpc>
            <a:spcBef>
              <a:spcPct val="0"/>
            </a:spcBef>
            <a:spcAft>
              <a:spcPct val="35000"/>
            </a:spcAft>
            <a:buNone/>
            <a:defRPr b="1"/>
          </a:pPr>
          <a:r>
            <a:rPr lang="en-GB" sz="1600" kern="1200" dirty="0"/>
            <a:t>Treasurer</a:t>
          </a:r>
          <a:endParaRPr lang="en-US" sz="1600" kern="1200" dirty="0"/>
        </a:p>
      </dsp:txBody>
      <dsp:txXfrm>
        <a:off x="581105" y="3517726"/>
        <a:ext cx="7766570"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D2FEB0-6C1B-44EA-AB81-94F19D073237}">
      <dsp:nvSpPr>
        <dsp:cNvPr id="0" name=""/>
        <dsp:cNvSpPr/>
      </dsp:nvSpPr>
      <dsp:spPr>
        <a:xfrm>
          <a:off x="0" y="717"/>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2BB169-98DF-425C-A8FE-DFB57BDFBA2D}">
      <dsp:nvSpPr>
        <dsp:cNvPr id="0" name=""/>
        <dsp:cNvSpPr/>
      </dsp:nvSpPr>
      <dsp:spPr>
        <a:xfrm>
          <a:off x="182349" y="136349"/>
          <a:ext cx="331544" cy="331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FD933F-1B0A-46DA-8FC5-58C8A1A8B7E7}">
      <dsp:nvSpPr>
        <dsp:cNvPr id="0" name=""/>
        <dsp:cNvSpPr/>
      </dsp:nvSpPr>
      <dsp:spPr>
        <a:xfrm>
          <a:off x="696242" y="717"/>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GB" sz="1600" kern="1200" dirty="0"/>
            <a:t>U18s procedure </a:t>
          </a:r>
          <a:endParaRPr lang="en-US" sz="1600" kern="1200" dirty="0"/>
        </a:p>
      </dsp:txBody>
      <dsp:txXfrm>
        <a:off x="696242" y="717"/>
        <a:ext cx="5605358" cy="602807"/>
      </dsp:txXfrm>
    </dsp:sp>
    <dsp:sp modelId="{E35F667B-CF7A-4772-9143-8CCD2D350DED}">
      <dsp:nvSpPr>
        <dsp:cNvPr id="0" name=""/>
        <dsp:cNvSpPr/>
      </dsp:nvSpPr>
      <dsp:spPr>
        <a:xfrm>
          <a:off x="0" y="754227"/>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26873-4729-4EC0-9578-DDAFD2CBD6BB}">
      <dsp:nvSpPr>
        <dsp:cNvPr id="0" name=""/>
        <dsp:cNvSpPr/>
      </dsp:nvSpPr>
      <dsp:spPr>
        <a:xfrm>
          <a:off x="182349" y="889858"/>
          <a:ext cx="331544" cy="331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978501-F875-4F80-874A-5470EAAFBEC8}">
      <dsp:nvSpPr>
        <dsp:cNvPr id="0" name=""/>
        <dsp:cNvSpPr/>
      </dsp:nvSpPr>
      <dsp:spPr>
        <a:xfrm>
          <a:off x="696242" y="754227"/>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GB" sz="1600" kern="1200" dirty="0"/>
            <a:t>Offsite visits process</a:t>
          </a:r>
          <a:endParaRPr lang="en-US" sz="1600" kern="1200" dirty="0"/>
        </a:p>
      </dsp:txBody>
      <dsp:txXfrm>
        <a:off x="696242" y="754227"/>
        <a:ext cx="5605358" cy="602807"/>
      </dsp:txXfrm>
    </dsp:sp>
    <dsp:sp modelId="{BCE308C2-160A-4D48-9895-E9276F062221}">
      <dsp:nvSpPr>
        <dsp:cNvPr id="0" name=""/>
        <dsp:cNvSpPr/>
      </dsp:nvSpPr>
      <dsp:spPr>
        <a:xfrm>
          <a:off x="0" y="1507736"/>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B7CB77-22D5-473A-BB8C-29C823F36A00}">
      <dsp:nvSpPr>
        <dsp:cNvPr id="0" name=""/>
        <dsp:cNvSpPr/>
      </dsp:nvSpPr>
      <dsp:spPr>
        <a:xfrm>
          <a:off x="182349" y="1643368"/>
          <a:ext cx="331544" cy="331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30B0D2-50F2-413D-9ABB-6EB9D57B5D32}">
      <dsp:nvSpPr>
        <dsp:cNvPr id="0" name=""/>
        <dsp:cNvSpPr/>
      </dsp:nvSpPr>
      <dsp:spPr>
        <a:xfrm>
          <a:off x="696242" y="1507736"/>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GB" sz="1600" kern="1200" dirty="0"/>
            <a:t>Risk assessments </a:t>
          </a:r>
          <a:endParaRPr lang="en-US" sz="1600" kern="1200" dirty="0"/>
        </a:p>
      </dsp:txBody>
      <dsp:txXfrm>
        <a:off x="696242" y="1507736"/>
        <a:ext cx="5605358" cy="602807"/>
      </dsp:txXfrm>
    </dsp:sp>
    <dsp:sp modelId="{5A640C80-E6D6-41E6-B1C4-B958ED6BE30B}">
      <dsp:nvSpPr>
        <dsp:cNvPr id="0" name=""/>
        <dsp:cNvSpPr/>
      </dsp:nvSpPr>
      <dsp:spPr>
        <a:xfrm>
          <a:off x="0" y="2254042"/>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61B069-67E2-4C40-B763-36B24C92FBAC}">
      <dsp:nvSpPr>
        <dsp:cNvPr id="0" name=""/>
        <dsp:cNvSpPr/>
      </dsp:nvSpPr>
      <dsp:spPr>
        <a:xfrm>
          <a:off x="182349" y="2396877"/>
          <a:ext cx="331544" cy="331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C288C7-B26A-47A5-96B1-DBC579677984}">
      <dsp:nvSpPr>
        <dsp:cNvPr id="0" name=""/>
        <dsp:cNvSpPr/>
      </dsp:nvSpPr>
      <dsp:spPr>
        <a:xfrm>
          <a:off x="696242" y="2261245"/>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GB" sz="1600" kern="1200" dirty="0"/>
            <a:t>Transport processes</a:t>
          </a:r>
          <a:endParaRPr lang="en-US" sz="1600" kern="1200" dirty="0"/>
        </a:p>
      </dsp:txBody>
      <dsp:txXfrm>
        <a:off x="696242" y="2261245"/>
        <a:ext cx="5605358" cy="602807"/>
      </dsp:txXfrm>
    </dsp:sp>
    <dsp:sp modelId="{898F2CCA-C42F-42B3-965D-841F8C29D22E}">
      <dsp:nvSpPr>
        <dsp:cNvPr id="0" name=""/>
        <dsp:cNvSpPr/>
      </dsp:nvSpPr>
      <dsp:spPr>
        <a:xfrm>
          <a:off x="0" y="3014755"/>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F48E7E-C9A4-4FE1-A651-6D0D371B5081}">
      <dsp:nvSpPr>
        <dsp:cNvPr id="0" name=""/>
        <dsp:cNvSpPr/>
      </dsp:nvSpPr>
      <dsp:spPr>
        <a:xfrm>
          <a:off x="182349" y="3150387"/>
          <a:ext cx="331544" cy="3315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3AABAA-D920-450A-A692-8E382A2F1A4D}">
      <dsp:nvSpPr>
        <dsp:cNvPr id="0" name=""/>
        <dsp:cNvSpPr/>
      </dsp:nvSpPr>
      <dsp:spPr>
        <a:xfrm>
          <a:off x="696242" y="3014755"/>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GB" sz="1600" kern="1200" dirty="0"/>
            <a:t>External speakers process </a:t>
          </a:r>
          <a:endParaRPr lang="en-US" sz="1600" kern="1200" dirty="0"/>
        </a:p>
      </dsp:txBody>
      <dsp:txXfrm>
        <a:off x="696242" y="3014755"/>
        <a:ext cx="5605358" cy="602807"/>
      </dsp:txXfrm>
    </dsp:sp>
    <dsp:sp modelId="{5EDEC906-01DD-4CB8-9147-00C19E130474}">
      <dsp:nvSpPr>
        <dsp:cNvPr id="0" name=""/>
        <dsp:cNvSpPr/>
      </dsp:nvSpPr>
      <dsp:spPr>
        <a:xfrm>
          <a:off x="0" y="3768264"/>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A9E8B9-9A6B-4029-8EA3-DBF68AC592B1}">
      <dsp:nvSpPr>
        <dsp:cNvPr id="0" name=""/>
        <dsp:cNvSpPr/>
      </dsp:nvSpPr>
      <dsp:spPr>
        <a:xfrm>
          <a:off x="182349" y="3903896"/>
          <a:ext cx="331544" cy="331544"/>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359E63-E4E9-45BB-B2C4-5A7386EA5ABC}">
      <dsp:nvSpPr>
        <dsp:cNvPr id="0" name=""/>
        <dsp:cNvSpPr/>
      </dsp:nvSpPr>
      <dsp:spPr>
        <a:xfrm>
          <a:off x="696242" y="3768264"/>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US" sz="1600" kern="1200" dirty="0"/>
            <a:t>Finance</a:t>
          </a:r>
        </a:p>
      </dsp:txBody>
      <dsp:txXfrm>
        <a:off x="696242" y="3768264"/>
        <a:ext cx="5605358" cy="602807"/>
      </dsp:txXfrm>
    </dsp:sp>
    <dsp:sp modelId="{9BED8B52-90ED-49D7-8B7E-BDC09965658E}">
      <dsp:nvSpPr>
        <dsp:cNvPr id="0" name=""/>
        <dsp:cNvSpPr/>
      </dsp:nvSpPr>
      <dsp:spPr>
        <a:xfrm>
          <a:off x="0" y="4521774"/>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553591-DC6B-4C2F-8F74-BC6DC9AD37B7}">
      <dsp:nvSpPr>
        <dsp:cNvPr id="0" name=""/>
        <dsp:cNvSpPr/>
      </dsp:nvSpPr>
      <dsp:spPr>
        <a:xfrm>
          <a:off x="182349" y="4657406"/>
          <a:ext cx="331544" cy="331544"/>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8C340-73E9-4BF1-AFFC-CFDF53B2A11C}">
      <dsp:nvSpPr>
        <dsp:cNvPr id="0" name=""/>
        <dsp:cNvSpPr/>
      </dsp:nvSpPr>
      <dsp:spPr>
        <a:xfrm>
          <a:off x="696242" y="4521774"/>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US" sz="1600" kern="1200" dirty="0"/>
            <a:t>Fundraising</a:t>
          </a:r>
        </a:p>
      </dsp:txBody>
      <dsp:txXfrm>
        <a:off x="696242" y="4521774"/>
        <a:ext cx="5605358" cy="602807"/>
      </dsp:txXfrm>
    </dsp:sp>
    <dsp:sp modelId="{53C16E24-26EC-48EE-AFB6-33C7982F5710}">
      <dsp:nvSpPr>
        <dsp:cNvPr id="0" name=""/>
        <dsp:cNvSpPr/>
      </dsp:nvSpPr>
      <dsp:spPr>
        <a:xfrm>
          <a:off x="0" y="5275283"/>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18B5F-5DA9-4E5E-AEFF-AB0593A47CD3}">
      <dsp:nvSpPr>
        <dsp:cNvPr id="0" name=""/>
        <dsp:cNvSpPr/>
      </dsp:nvSpPr>
      <dsp:spPr>
        <a:xfrm>
          <a:off x="182349" y="5410915"/>
          <a:ext cx="331544" cy="331544"/>
        </a:xfrm>
        <a:prstGeom prst="rect">
          <a:avLst/>
        </a:prstGeom>
        <a:blipFill>
          <a:blip xmlns:r="http://schemas.openxmlformats.org/officeDocument/2006/relationships" r:embed="rId15">
            <a:extLs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C729AD-7FF5-417D-BAAE-E6AAED971C56}">
      <dsp:nvSpPr>
        <dsp:cNvPr id="0" name=""/>
        <dsp:cNvSpPr/>
      </dsp:nvSpPr>
      <dsp:spPr>
        <a:xfrm>
          <a:off x="696242" y="5275283"/>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100000"/>
            </a:lnSpc>
            <a:spcBef>
              <a:spcPct val="0"/>
            </a:spcBef>
            <a:spcAft>
              <a:spcPct val="35000"/>
            </a:spcAft>
            <a:buNone/>
          </a:pPr>
          <a:r>
            <a:rPr lang="en-US" sz="1600" kern="1200" dirty="0"/>
            <a:t>Social media</a:t>
          </a:r>
        </a:p>
      </dsp:txBody>
      <dsp:txXfrm>
        <a:off x="696242" y="5275283"/>
        <a:ext cx="5605358" cy="602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2BD7AA-2682-4F9D-9B7F-7BD78C6D9187}">
      <dsp:nvSpPr>
        <dsp:cNvPr id="0" name=""/>
        <dsp:cNvSpPr/>
      </dsp:nvSpPr>
      <dsp:spPr>
        <a:xfrm>
          <a:off x="0" y="5034763"/>
          <a:ext cx="9575224" cy="11014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A decision is made as to whether these speakers should be referred for further investigation. </a:t>
          </a:r>
        </a:p>
      </dsp:txBody>
      <dsp:txXfrm>
        <a:off x="0" y="5034763"/>
        <a:ext cx="9575224" cy="594800"/>
      </dsp:txXfrm>
    </dsp:sp>
    <dsp:sp modelId="{4775EE92-2281-4F43-8ABE-77F5A76DFDE6}">
      <dsp:nvSpPr>
        <dsp:cNvPr id="0" name=""/>
        <dsp:cNvSpPr/>
      </dsp:nvSpPr>
      <dsp:spPr>
        <a:xfrm>
          <a:off x="0" y="5607534"/>
          <a:ext cx="4787612" cy="506682"/>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dirty="0"/>
            <a:t>No Referral, the event is permitted to go ahead.</a:t>
          </a:r>
        </a:p>
      </dsp:txBody>
      <dsp:txXfrm>
        <a:off x="0" y="5607534"/>
        <a:ext cx="4787612" cy="506682"/>
      </dsp:txXfrm>
    </dsp:sp>
    <dsp:sp modelId="{F9B81813-66F9-467B-B87D-D58C446A3CCD}">
      <dsp:nvSpPr>
        <dsp:cNvPr id="0" name=""/>
        <dsp:cNvSpPr/>
      </dsp:nvSpPr>
      <dsp:spPr>
        <a:xfrm>
          <a:off x="4787612" y="5607534"/>
          <a:ext cx="4787612" cy="506682"/>
        </a:xfrm>
        <a:prstGeom prst="rect">
          <a:avLst/>
        </a:prstGeom>
        <a:solidFill>
          <a:schemeClr val="accent5">
            <a:tint val="40000"/>
            <a:alpha val="90000"/>
            <a:hueOff val="-5370241"/>
            <a:satOff val="24126"/>
            <a:lumOff val="1658"/>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dirty="0"/>
            <a:t>Speaker request referred to Students' Union Manager who will consult with the Residential Safeguarding Manager</a:t>
          </a:r>
        </a:p>
      </dsp:txBody>
      <dsp:txXfrm>
        <a:off x="4787612" y="5607534"/>
        <a:ext cx="4787612" cy="506682"/>
      </dsp:txXfrm>
    </dsp:sp>
    <dsp:sp modelId="{A9DC9967-FE02-4D6E-965A-B2B37F53318E}">
      <dsp:nvSpPr>
        <dsp:cNvPr id="0" name=""/>
        <dsp:cNvSpPr/>
      </dsp:nvSpPr>
      <dsp:spPr>
        <a:xfrm rot="10800000">
          <a:off x="0" y="3357204"/>
          <a:ext cx="9575224" cy="1694080"/>
        </a:xfrm>
        <a:prstGeom prst="upArrowCallou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A note of information identified should be added to the request form.</a:t>
          </a:r>
        </a:p>
      </dsp:txBody>
      <dsp:txXfrm rot="10800000">
        <a:off x="0" y="3357204"/>
        <a:ext cx="9575224" cy="1100762"/>
      </dsp:txXfrm>
    </dsp:sp>
    <dsp:sp modelId="{E432680C-DEC6-485E-95C8-5E2DD3597293}">
      <dsp:nvSpPr>
        <dsp:cNvPr id="0" name=""/>
        <dsp:cNvSpPr/>
      </dsp:nvSpPr>
      <dsp:spPr>
        <a:xfrm rot="10800000">
          <a:off x="0" y="1679645"/>
          <a:ext cx="9575224" cy="1694080"/>
        </a:xfrm>
        <a:prstGeom prst="upArrowCallou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The Clubs and Societies Officer will check the form. </a:t>
          </a:r>
        </a:p>
      </dsp:txBody>
      <dsp:txXfrm rot="-10800000">
        <a:off x="0" y="1679645"/>
        <a:ext cx="9575224" cy="594622"/>
      </dsp:txXfrm>
    </dsp:sp>
    <dsp:sp modelId="{A3E679C9-7AD1-45E4-8B1C-85789BC4D554}">
      <dsp:nvSpPr>
        <dsp:cNvPr id="0" name=""/>
        <dsp:cNvSpPr/>
      </dsp:nvSpPr>
      <dsp:spPr>
        <a:xfrm>
          <a:off x="0" y="2274268"/>
          <a:ext cx="9575224" cy="506530"/>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n-GB" sz="1500" kern="1200" dirty="0"/>
            <a:t>Information about the external speakers listed on the form should be researched online, via search engine, and any previous records of requests made to the Union.</a:t>
          </a:r>
        </a:p>
      </dsp:txBody>
      <dsp:txXfrm>
        <a:off x="0" y="2274268"/>
        <a:ext cx="9575224" cy="506530"/>
      </dsp:txXfrm>
    </dsp:sp>
    <dsp:sp modelId="{AF44385B-E685-4994-ABD3-7D29D758761D}">
      <dsp:nvSpPr>
        <dsp:cNvPr id="0" name=""/>
        <dsp:cNvSpPr/>
      </dsp:nvSpPr>
      <dsp:spPr>
        <a:xfrm rot="10800000">
          <a:off x="0" y="2086"/>
          <a:ext cx="9575224" cy="1694080"/>
        </a:xfrm>
        <a:prstGeom prst="upArrowCallou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Clubs and Societies submit an ‘external speaker request form’ to the Clubs and Societies Officer at least </a:t>
          </a:r>
          <a:r>
            <a:rPr lang="en-GB" sz="1900" b="1" u="sng" kern="1200" dirty="0"/>
            <a:t>4 weeks in advance </a:t>
          </a:r>
          <a:r>
            <a:rPr lang="en-GB" sz="1900" kern="1200" dirty="0"/>
            <a:t>and </a:t>
          </a:r>
          <a:r>
            <a:rPr lang="en-GB" sz="1900" b="1" kern="1200" dirty="0"/>
            <a:t>BEFORE inviting the guest.</a:t>
          </a:r>
        </a:p>
      </dsp:txBody>
      <dsp:txXfrm rot="10800000">
        <a:off x="0" y="2086"/>
        <a:ext cx="9575224" cy="110076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018C3-3BFB-4933-8C2D-B7E5F9E3D468}" type="datetimeFigureOut">
              <a:rPr lang="en-GB" smtClean="0"/>
              <a:t>08/04/2025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3FD63-DCDC-40A3-AC9B-B9A7ABB1F3BC}" type="slidenum">
              <a:rPr lang="en-GB" smtClean="0"/>
              <a:t>‹#›</a:t>
            </a:fld>
            <a:endParaRPr lang="en-GB"/>
          </a:p>
        </p:txBody>
      </p:sp>
    </p:spTree>
    <p:extLst>
      <p:ext uri="{BB962C8B-B14F-4D97-AF65-F5344CB8AC3E}">
        <p14:creationId xmlns:p14="http://schemas.microsoft.com/office/powerpoint/2010/main" val="3344366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artpurysu.co.uk/volunteer-agreem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minute – talk to ONE person in the room you don’t already know and find out their name, club, committee role, and course – build a club community! </a:t>
            </a:r>
          </a:p>
        </p:txBody>
      </p:sp>
      <p:sp>
        <p:nvSpPr>
          <p:cNvPr id="4" name="Slide Number Placeholder 3"/>
          <p:cNvSpPr>
            <a:spLocks noGrp="1"/>
          </p:cNvSpPr>
          <p:nvPr>
            <p:ph type="sldNum" sz="quarter" idx="5"/>
          </p:nvPr>
        </p:nvSpPr>
        <p:spPr/>
        <p:txBody>
          <a:bodyPr/>
          <a:lstStyle/>
          <a:p>
            <a:fld id="{FBC3FD63-DCDC-40A3-AC9B-B9A7ABB1F3BC}" type="slidenum">
              <a:rPr lang="en-GB" smtClean="0"/>
              <a:t>4</a:t>
            </a:fld>
            <a:endParaRPr lang="en-GB"/>
          </a:p>
        </p:txBody>
      </p:sp>
    </p:spTree>
    <p:extLst>
      <p:ext uri="{BB962C8B-B14F-4D97-AF65-F5344CB8AC3E}">
        <p14:creationId xmlns:p14="http://schemas.microsoft.com/office/powerpoint/2010/main" val="3610937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2 minutes – how many hazards can you count (as a committee)? (15)</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Cable over table</a:t>
            </a:r>
          </a:p>
          <a:p>
            <a:pPr marL="171450" indent="-171450">
              <a:buFont typeface="Arial" panose="020B0604020202020204" pitchFamily="34" charset="0"/>
              <a:buChar char="•"/>
            </a:pPr>
            <a:r>
              <a:rPr lang="en-GB" dirty="0"/>
              <a:t>Bag on floor – trip</a:t>
            </a:r>
          </a:p>
          <a:p>
            <a:pPr marL="171450" indent="-171450">
              <a:buFont typeface="Arial" panose="020B0604020202020204" pitchFamily="34" charset="0"/>
              <a:buChar char="•"/>
            </a:pPr>
            <a:r>
              <a:rPr lang="en-GB" dirty="0"/>
              <a:t>Drink on laptop </a:t>
            </a:r>
          </a:p>
          <a:p>
            <a:pPr marL="171450" indent="-171450">
              <a:buFont typeface="Arial" panose="020B0604020202020204" pitchFamily="34" charset="0"/>
              <a:buChar char="•"/>
            </a:pPr>
            <a:r>
              <a:rPr lang="en-GB" dirty="0"/>
              <a:t>Stands nearby – consider what risks might be associated there? </a:t>
            </a:r>
          </a:p>
          <a:p>
            <a:pPr marL="171450" indent="-171450">
              <a:buFont typeface="Arial" panose="020B0604020202020204" pitchFamily="34" charset="0"/>
              <a:buChar char="•"/>
            </a:pPr>
            <a:r>
              <a:rPr lang="en-GB" dirty="0"/>
              <a:t>Fire exit blocked? </a:t>
            </a:r>
          </a:p>
          <a:p>
            <a:pPr marL="171450" indent="-171450">
              <a:buFont typeface="Arial" panose="020B0604020202020204" pitchFamily="34" charset="0"/>
              <a:buChar char="•"/>
            </a:pPr>
            <a:r>
              <a:rPr lang="en-GB" dirty="0"/>
              <a:t>Seating – are they comfortable / supportive enough for long periods of time? </a:t>
            </a:r>
          </a:p>
          <a:p>
            <a:pPr marL="171450" indent="-171450">
              <a:buFont typeface="Arial" panose="020B0604020202020204" pitchFamily="34" charset="0"/>
              <a:buChar char="•"/>
            </a:pPr>
            <a:r>
              <a:rPr lang="en-GB" dirty="0"/>
              <a:t>Consider what information is being given out – is it appropriate for all ages at Hartpury? </a:t>
            </a:r>
          </a:p>
          <a:p>
            <a:pPr marL="171450" indent="-171450">
              <a:buFont typeface="Arial" panose="020B0604020202020204" pitchFamily="34" charset="0"/>
              <a:buChar char="•"/>
            </a:pPr>
            <a:r>
              <a:rPr lang="en-GB" dirty="0"/>
              <a:t>Leaflet on edge of table could fall off and cause slip </a:t>
            </a:r>
          </a:p>
          <a:p>
            <a:pPr marL="171450" indent="-171450">
              <a:buFont typeface="Arial" panose="020B0604020202020204" pitchFamily="34" charset="0"/>
              <a:buChar char="•"/>
            </a:pPr>
            <a:r>
              <a:rPr lang="en-GB" dirty="0"/>
              <a:t>Cable behind the table plugged into the wall – trip hazard behind the desk for the people running it </a:t>
            </a:r>
          </a:p>
          <a:p>
            <a:pPr marL="171450" indent="-171450">
              <a:buFont typeface="Arial" panose="020B0604020202020204" pitchFamily="34" charset="0"/>
              <a:buChar char="•"/>
            </a:pPr>
            <a:r>
              <a:rPr lang="en-GB" dirty="0"/>
              <a:t>Treadmill is also trip hazard </a:t>
            </a:r>
          </a:p>
          <a:p>
            <a:pPr marL="171450" indent="-171450">
              <a:buFont typeface="Arial" panose="020B0604020202020204" pitchFamily="34" charset="0"/>
              <a:buChar char="•"/>
            </a:pPr>
            <a:r>
              <a:rPr lang="en-GB" dirty="0"/>
              <a:t>Temperature of the room – was pretty cold that day!! But these rooms can become overcrowded </a:t>
            </a:r>
          </a:p>
          <a:p>
            <a:pPr marL="171450" indent="-171450">
              <a:buFont typeface="Arial" panose="020B0604020202020204" pitchFamily="34" charset="0"/>
              <a:buChar char="•"/>
            </a:pPr>
            <a:r>
              <a:rPr lang="en-GB" dirty="0"/>
              <a:t>Ventilation – is it too humid? Do you need to open doors / windows? </a:t>
            </a:r>
          </a:p>
          <a:p>
            <a:pPr marL="171450" indent="-171450">
              <a:buFont typeface="Arial" panose="020B0604020202020204" pitchFamily="34" charset="0"/>
              <a:buChar char="•"/>
            </a:pPr>
            <a:r>
              <a:rPr lang="en-GB" dirty="0"/>
              <a:t>Lighting – is it appropriate / support visibility? </a:t>
            </a:r>
          </a:p>
          <a:p>
            <a:pPr marL="171450" indent="-171450">
              <a:buFont typeface="Arial" panose="020B0604020202020204" pitchFamily="34" charset="0"/>
              <a:buChar char="•"/>
            </a:pPr>
            <a:r>
              <a:rPr lang="en-GB" dirty="0"/>
              <a:t>Poster stands quite close to edge </a:t>
            </a:r>
          </a:p>
          <a:p>
            <a:pPr marL="171450" indent="-171450">
              <a:buFont typeface="Arial" panose="020B0604020202020204" pitchFamily="34" charset="0"/>
              <a:buChar char="•"/>
            </a:pPr>
            <a:r>
              <a:rPr lang="en-GB" dirty="0"/>
              <a:t>Safety of banner behind</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BC3FD63-DCDC-40A3-AC9B-B9A7ABB1F3BC}" type="slidenum">
              <a:rPr lang="en-GB" smtClean="0"/>
              <a:t>20</a:t>
            </a:fld>
            <a:endParaRPr lang="en-GB"/>
          </a:p>
        </p:txBody>
      </p:sp>
    </p:spTree>
    <p:extLst>
      <p:ext uri="{BB962C8B-B14F-4D97-AF65-F5344CB8AC3E}">
        <p14:creationId xmlns:p14="http://schemas.microsoft.com/office/powerpoint/2010/main" val="226751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Same things for every single stand </a:t>
            </a:r>
          </a:p>
          <a:p>
            <a:pPr marL="171450" indent="-171450">
              <a:buFont typeface="Arial" panose="020B0604020202020204" pitchFamily="34" charset="0"/>
              <a:buChar char="•"/>
            </a:pPr>
            <a:r>
              <a:rPr lang="en-GB" dirty="0"/>
              <a:t>Flow of traffic – appropriate? </a:t>
            </a:r>
          </a:p>
          <a:p>
            <a:pPr marL="171450" indent="-171450">
              <a:buFont typeface="Arial" panose="020B0604020202020204" pitchFamily="34" charset="0"/>
              <a:buChar char="•"/>
            </a:pPr>
            <a:r>
              <a:rPr lang="en-GB" dirty="0"/>
              <a:t>Overcrowding is a risk </a:t>
            </a:r>
          </a:p>
          <a:p>
            <a:pPr marL="171450" indent="-171450">
              <a:buFont typeface="Arial" panose="020B0604020202020204" pitchFamily="34" charset="0"/>
              <a:buChar char="•"/>
            </a:pPr>
            <a:r>
              <a:rPr lang="en-GB" dirty="0"/>
              <a:t>Enough seating options for people if having to wait around? – feeds into accessibility of events </a:t>
            </a:r>
          </a:p>
        </p:txBody>
      </p:sp>
      <p:sp>
        <p:nvSpPr>
          <p:cNvPr id="4" name="Slide Number Placeholder 3"/>
          <p:cNvSpPr>
            <a:spLocks noGrp="1"/>
          </p:cNvSpPr>
          <p:nvPr>
            <p:ph type="sldNum" sz="quarter" idx="5"/>
          </p:nvPr>
        </p:nvSpPr>
        <p:spPr/>
        <p:txBody>
          <a:bodyPr/>
          <a:lstStyle/>
          <a:p>
            <a:fld id="{FBC3FD63-DCDC-40A3-AC9B-B9A7ABB1F3BC}" type="slidenum">
              <a:rPr lang="en-GB" smtClean="0"/>
              <a:t>21</a:t>
            </a:fld>
            <a:endParaRPr lang="en-GB"/>
          </a:p>
        </p:txBody>
      </p:sp>
    </p:spTree>
    <p:extLst>
      <p:ext uri="{BB962C8B-B14F-4D97-AF65-F5344CB8AC3E}">
        <p14:creationId xmlns:p14="http://schemas.microsoft.com/office/powerpoint/2010/main" val="194133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26C189-6721-2443-8160-497FB78C393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196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Discuss importance of fundraising in sustainability of clubs </a:t>
            </a:r>
          </a:p>
        </p:txBody>
      </p:sp>
      <p:sp>
        <p:nvSpPr>
          <p:cNvPr id="4" name="Slide Number Placeholder 3"/>
          <p:cNvSpPr>
            <a:spLocks noGrp="1"/>
          </p:cNvSpPr>
          <p:nvPr>
            <p:ph type="sldNum" sz="quarter" idx="5"/>
          </p:nvPr>
        </p:nvSpPr>
        <p:spPr/>
        <p:txBody>
          <a:bodyPr/>
          <a:lstStyle/>
          <a:p>
            <a:fld id="{FBC3FD63-DCDC-40A3-AC9B-B9A7ABB1F3BC}" type="slidenum">
              <a:rPr lang="en-GB" smtClean="0"/>
              <a:t>28</a:t>
            </a:fld>
            <a:endParaRPr lang="en-GB"/>
          </a:p>
        </p:txBody>
      </p:sp>
    </p:spTree>
    <p:extLst>
      <p:ext uri="{BB962C8B-B14F-4D97-AF65-F5344CB8AC3E}">
        <p14:creationId xmlns:p14="http://schemas.microsoft.com/office/powerpoint/2010/main" val="2184204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99091202e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99091202e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Social media – consistent posting to maintain engagement and keep same accounts as previous years to avoid confusion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Each role is not exclusive to these points – generally you will work as a team and delegate between you but these are some guidelines. </a:t>
            </a:r>
          </a:p>
          <a:p>
            <a:pPr marL="285750" indent="-285750">
              <a:buFont typeface="Arial" panose="020B0604020202020204" pitchFamily="34" charset="0"/>
              <a:buChar char="•"/>
            </a:pPr>
            <a:r>
              <a:rPr lang="en-GB" dirty="0"/>
              <a:t>Also, if you have interest you can have more committee positions if members want to be a bit more involved, for example, social media, events organiser, fundraising officer etc.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t>positions on committees are generally elected through voting however this depends on how many people want to run for each role. Your C&amp;S Officer will help you with organising voting! </a:t>
            </a:r>
          </a:p>
          <a:p>
            <a:pPr marL="285750" indent="-2857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FBC3FD63-DCDC-40A3-AC9B-B9A7ABB1F3BC}" type="slidenum">
              <a:rPr lang="en-GB" smtClean="0"/>
              <a:t>6</a:t>
            </a:fld>
            <a:endParaRPr lang="en-GB"/>
          </a:p>
        </p:txBody>
      </p:sp>
    </p:spTree>
    <p:extLst>
      <p:ext uri="{BB962C8B-B14F-4D97-AF65-F5344CB8AC3E}">
        <p14:creationId xmlns:p14="http://schemas.microsoft.com/office/powerpoint/2010/main" val="618342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9af065d85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9af065d85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Code of conduct &amp; agreement form highlights behavioural expectations – representing Hartpury </a:t>
            </a:r>
          </a:p>
          <a:p>
            <a:r>
              <a:rPr lang="en-GB" dirty="0"/>
              <a:t>Break before we go into the processes involved… </a:t>
            </a:r>
          </a:p>
        </p:txBody>
      </p:sp>
      <p:sp>
        <p:nvSpPr>
          <p:cNvPr id="4" name="Slide Number Placeholder 3"/>
          <p:cNvSpPr>
            <a:spLocks noGrp="1"/>
          </p:cNvSpPr>
          <p:nvPr>
            <p:ph type="sldNum" sz="quarter" idx="5"/>
          </p:nvPr>
        </p:nvSpPr>
        <p:spPr/>
        <p:txBody>
          <a:bodyPr/>
          <a:lstStyle/>
          <a:p>
            <a:fld id="{FBC3FD63-DCDC-40A3-AC9B-B9A7ABB1F3BC}" type="slidenum">
              <a:rPr lang="en-GB" smtClean="0"/>
              <a:t>9</a:t>
            </a:fld>
            <a:endParaRPr lang="en-GB"/>
          </a:p>
        </p:txBody>
      </p:sp>
    </p:spTree>
    <p:extLst>
      <p:ext uri="{BB962C8B-B14F-4D97-AF65-F5344CB8AC3E}">
        <p14:creationId xmlns:p14="http://schemas.microsoft.com/office/powerpoint/2010/main" val="123839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Volunteer Agreement | Hartpury Students Un</a:t>
            </a:r>
            <a:endParaRPr lang="en-GB" dirty="0"/>
          </a:p>
        </p:txBody>
      </p:sp>
      <p:sp>
        <p:nvSpPr>
          <p:cNvPr id="4" name="Slide Number Placeholder 3"/>
          <p:cNvSpPr>
            <a:spLocks noGrp="1"/>
          </p:cNvSpPr>
          <p:nvPr>
            <p:ph type="sldNum" sz="quarter" idx="5"/>
          </p:nvPr>
        </p:nvSpPr>
        <p:spPr/>
        <p:txBody>
          <a:bodyPr/>
          <a:lstStyle/>
          <a:p>
            <a:fld id="{FBC3FD63-DCDC-40A3-AC9B-B9A7ABB1F3BC}" type="slidenum">
              <a:rPr lang="en-GB" smtClean="0"/>
              <a:t>10</a:t>
            </a:fld>
            <a:endParaRPr lang="en-GB"/>
          </a:p>
        </p:txBody>
      </p:sp>
    </p:spTree>
    <p:extLst>
      <p:ext uri="{BB962C8B-B14F-4D97-AF65-F5344CB8AC3E}">
        <p14:creationId xmlns:p14="http://schemas.microsoft.com/office/powerpoint/2010/main" val="4292195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C3FD63-DCDC-40A3-AC9B-B9A7ABB1F3BC}" type="slidenum">
              <a:rPr lang="en-GB" smtClean="0"/>
              <a:t>14</a:t>
            </a:fld>
            <a:endParaRPr lang="en-GB"/>
          </a:p>
        </p:txBody>
      </p:sp>
    </p:spTree>
    <p:extLst>
      <p:ext uri="{BB962C8B-B14F-4D97-AF65-F5344CB8AC3E}">
        <p14:creationId xmlns:p14="http://schemas.microsoft.com/office/powerpoint/2010/main" val="82238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Appropriate venues / destination </a:t>
            </a:r>
          </a:p>
        </p:txBody>
      </p:sp>
      <p:sp>
        <p:nvSpPr>
          <p:cNvPr id="4" name="Slide Number Placeholder 3"/>
          <p:cNvSpPr>
            <a:spLocks noGrp="1"/>
          </p:cNvSpPr>
          <p:nvPr>
            <p:ph type="sldNum" sz="quarter" idx="5"/>
          </p:nvPr>
        </p:nvSpPr>
        <p:spPr/>
        <p:txBody>
          <a:bodyPr/>
          <a:lstStyle/>
          <a:p>
            <a:fld id="{FBC3FD63-DCDC-40A3-AC9B-B9A7ABB1F3BC}" type="slidenum">
              <a:rPr lang="en-GB" smtClean="0"/>
              <a:t>15</a:t>
            </a:fld>
            <a:endParaRPr lang="en-GB"/>
          </a:p>
        </p:txBody>
      </p:sp>
    </p:spTree>
    <p:extLst>
      <p:ext uri="{BB962C8B-B14F-4D97-AF65-F5344CB8AC3E}">
        <p14:creationId xmlns:p14="http://schemas.microsoft.com/office/powerpoint/2010/main" val="352870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99091202e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99091202e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99091202e3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99091202e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When might we need a RA? – raise hands for yes you do! </a:t>
            </a:r>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2502-9494-2EDB-5988-6956BCCD55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16491D-E781-358B-D2CC-937C1FA127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03B865-DAA2-4D62-3981-14BB7F9A663E}"/>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5" name="Footer Placeholder 4">
            <a:extLst>
              <a:ext uri="{FF2B5EF4-FFF2-40B4-BE49-F238E27FC236}">
                <a16:creationId xmlns:a16="http://schemas.microsoft.com/office/drawing/2014/main" id="{CCDE7928-E4A7-30D4-8EEC-72B7391692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F0EA21-0F4C-F52B-1A4A-A5F281222DED}"/>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984926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2F80-3821-8E28-A919-7A8DE014EC5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BAC037-56AB-B940-7446-B41959EEA9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050C9-FD41-2274-5291-89E9827355C6}"/>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5" name="Footer Placeholder 4">
            <a:extLst>
              <a:ext uri="{FF2B5EF4-FFF2-40B4-BE49-F238E27FC236}">
                <a16:creationId xmlns:a16="http://schemas.microsoft.com/office/drawing/2014/main" id="{D2B21593-9D67-2357-7BA5-76900FB169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5D5920-643E-7A2B-A25F-81B516F81DFB}"/>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218938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862DA6-1526-8B91-B4A4-BC83CABEFF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6E6F8F-47DB-0003-5382-8731BCE0CA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25C43F-FE35-FF46-753D-6D7B2BD1B5C1}"/>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5" name="Footer Placeholder 4">
            <a:extLst>
              <a:ext uri="{FF2B5EF4-FFF2-40B4-BE49-F238E27FC236}">
                <a16:creationId xmlns:a16="http://schemas.microsoft.com/office/drawing/2014/main" id="{38204058-7410-44E3-BF11-603023D453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225D0F-F1C4-DB7D-6C59-9DA594DE9537}"/>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1978208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528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45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688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3164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968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9936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3277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636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4C874-FF70-9A09-5BD6-96C383BB6B0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345063E-5982-EE70-F4FD-CC448AACB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37FACA-F6F4-3676-265C-CA51C42EF68C}"/>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5" name="Footer Placeholder 4">
            <a:extLst>
              <a:ext uri="{FF2B5EF4-FFF2-40B4-BE49-F238E27FC236}">
                <a16:creationId xmlns:a16="http://schemas.microsoft.com/office/drawing/2014/main" id="{650D531E-7266-DF7F-C70B-696D7B8B1D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1C27BD-D733-326A-7FC6-39FFE2938B3F}"/>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8616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312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8668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271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FF2C1-F257-6466-9549-B208A64054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C50E6C6-6FF3-6D31-78BD-EEABEE23A2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6427C9-7FA7-6B94-543C-182A8C1DB4E8}"/>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5" name="Footer Placeholder 4">
            <a:extLst>
              <a:ext uri="{FF2B5EF4-FFF2-40B4-BE49-F238E27FC236}">
                <a16:creationId xmlns:a16="http://schemas.microsoft.com/office/drawing/2014/main" id="{A6FA445B-5DE0-5FAB-408F-0AB47DB8AF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35E73-DC20-91B9-B7CF-9A64E0FB76BB}"/>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2249170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D344F-3694-4A26-682A-692B52941C7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BC53F0A-E27D-93E6-B231-D9654B08FA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C009783-A3EF-EEE9-247D-745C887E95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C9C884E-23AE-09A0-6573-3E6B4302DE63}"/>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6" name="Footer Placeholder 5">
            <a:extLst>
              <a:ext uri="{FF2B5EF4-FFF2-40B4-BE49-F238E27FC236}">
                <a16:creationId xmlns:a16="http://schemas.microsoft.com/office/drawing/2014/main" id="{89419558-D4A6-C8FA-B622-F61AE72975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30A547-C20C-7D5A-240E-2B95800EEA77}"/>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2922741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18A6-7E18-6C11-AFF8-04297A93AB9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EA46B72-D5F8-AF70-F4D3-4E1C5762BB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E17F3B-332F-8142-8890-0AE8E4B8D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5F0140-30C0-415A-C350-9063F7C36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F9FBDF-27F2-7C21-D067-E23C6A18EB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AF978D-7591-22A2-F77C-D29E8F24B9C8}"/>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8" name="Footer Placeholder 7">
            <a:extLst>
              <a:ext uri="{FF2B5EF4-FFF2-40B4-BE49-F238E27FC236}">
                <a16:creationId xmlns:a16="http://schemas.microsoft.com/office/drawing/2014/main" id="{37CE7EBF-C272-2E59-D8C4-A3D0693B39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10BF02-90AE-FCB0-E938-2769CFF3C7E9}"/>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2619858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E62B5-0E20-0EBB-8DEC-C324989580E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9BAB625-9D8C-3298-503C-AD92CB30EBB2}"/>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4" name="Footer Placeholder 3">
            <a:extLst>
              <a:ext uri="{FF2B5EF4-FFF2-40B4-BE49-F238E27FC236}">
                <a16:creationId xmlns:a16="http://schemas.microsoft.com/office/drawing/2014/main" id="{16AF53FD-3950-BD25-E6BF-D0978AB3CCC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79A0A4-33CC-D44F-31BE-69E30597274C}"/>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1673120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6B8907-ED8D-1AF9-9ADE-0C577E620265}"/>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3" name="Footer Placeholder 2">
            <a:extLst>
              <a:ext uri="{FF2B5EF4-FFF2-40B4-BE49-F238E27FC236}">
                <a16:creationId xmlns:a16="http://schemas.microsoft.com/office/drawing/2014/main" id="{E07C099A-E93A-0C65-8811-A78B7BDE2A0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6CE1B8-49E7-593C-1860-86CAD2B44424}"/>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295721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E7AD-ADC9-7AFB-2236-58C0826540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74ECEB3-30FC-569E-6794-D3B785D70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6C9F335-7223-9307-4532-454CE7E963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09E422-B623-CE8E-23BB-5E0C2E265A67}"/>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6" name="Footer Placeholder 5">
            <a:extLst>
              <a:ext uri="{FF2B5EF4-FFF2-40B4-BE49-F238E27FC236}">
                <a16:creationId xmlns:a16="http://schemas.microsoft.com/office/drawing/2014/main" id="{2C879AAB-53C6-CE8E-A29C-0451DAA40F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56DCBB-9B93-635F-A750-19A135957FB1}"/>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226039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FF24-FC6A-54B4-4BC3-5503EFA53D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146C76-D8BD-BB2F-C06D-1C9DFC3A09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970C960-BF49-252B-B7BE-5F28BFFE40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1430BA-0EF6-A9BB-90DF-7C004053265F}"/>
              </a:ext>
            </a:extLst>
          </p:cNvPr>
          <p:cNvSpPr>
            <a:spLocks noGrp="1"/>
          </p:cNvSpPr>
          <p:nvPr>
            <p:ph type="dt" sz="half" idx="10"/>
          </p:nvPr>
        </p:nvSpPr>
        <p:spPr/>
        <p:txBody>
          <a:bodyPr/>
          <a:lstStyle/>
          <a:p>
            <a:fld id="{E84F745C-3960-4D5C-A06B-DFC15C06D902}" type="datetimeFigureOut">
              <a:rPr lang="en-GB" smtClean="0"/>
              <a:t>08/04/2025</a:t>
            </a:fld>
            <a:endParaRPr lang="en-GB"/>
          </a:p>
        </p:txBody>
      </p:sp>
      <p:sp>
        <p:nvSpPr>
          <p:cNvPr id="6" name="Footer Placeholder 5">
            <a:extLst>
              <a:ext uri="{FF2B5EF4-FFF2-40B4-BE49-F238E27FC236}">
                <a16:creationId xmlns:a16="http://schemas.microsoft.com/office/drawing/2014/main" id="{0F5B77F7-E51B-32A9-2CAC-8082AEFBC3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20DBD33-D903-9C5C-1E02-7AADC561D7F9}"/>
              </a:ext>
            </a:extLst>
          </p:cNvPr>
          <p:cNvSpPr>
            <a:spLocks noGrp="1"/>
          </p:cNvSpPr>
          <p:nvPr>
            <p:ph type="sldNum" sz="quarter" idx="12"/>
          </p:nvPr>
        </p:nvSpPr>
        <p:spPr/>
        <p:txBody>
          <a:bodyPr/>
          <a:lstStyle/>
          <a:p>
            <a:fld id="{FBDE983B-87EE-4DDF-9BDA-CF6EE4C0A5F6}" type="slidenum">
              <a:rPr lang="en-GB" smtClean="0"/>
              <a:t>‹#›</a:t>
            </a:fld>
            <a:endParaRPr lang="en-GB"/>
          </a:p>
        </p:txBody>
      </p:sp>
    </p:spTree>
    <p:extLst>
      <p:ext uri="{BB962C8B-B14F-4D97-AF65-F5344CB8AC3E}">
        <p14:creationId xmlns:p14="http://schemas.microsoft.com/office/powerpoint/2010/main" val="3405592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B29064-22D1-BDEC-F708-47C4BED3C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E9E328-340E-87F3-892E-1CC8C97509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8E663-2CEC-657A-33EF-01543054B1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F745C-3960-4D5C-A06B-DFC15C06D902}" type="datetimeFigureOut">
              <a:rPr lang="en-GB" smtClean="0"/>
              <a:t>08/04/2025</a:t>
            </a:fld>
            <a:endParaRPr lang="en-GB"/>
          </a:p>
        </p:txBody>
      </p:sp>
      <p:sp>
        <p:nvSpPr>
          <p:cNvPr id="5" name="Footer Placeholder 4">
            <a:extLst>
              <a:ext uri="{FF2B5EF4-FFF2-40B4-BE49-F238E27FC236}">
                <a16:creationId xmlns:a16="http://schemas.microsoft.com/office/drawing/2014/main" id="{0630C3E5-FA15-7F34-4655-5DE4C88668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AE83883-2867-2718-42CA-6BD0101EE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DE983B-87EE-4DDF-9BDA-CF6EE4C0A5F6}" type="slidenum">
              <a:rPr lang="en-GB" smtClean="0"/>
              <a:t>‹#›</a:t>
            </a:fld>
            <a:endParaRPr lang="en-GB"/>
          </a:p>
        </p:txBody>
      </p:sp>
    </p:spTree>
    <p:extLst>
      <p:ext uri="{BB962C8B-B14F-4D97-AF65-F5344CB8AC3E}">
        <p14:creationId xmlns:p14="http://schemas.microsoft.com/office/powerpoint/2010/main" val="1530041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5724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slideLayout" Target="../slideLayouts/slideLayout1.xml"/><Relationship Id="rId7" Type="http://schemas.openxmlformats.org/officeDocument/2006/relationships/image" Target="../media/image5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7.svg"/><Relationship Id="rId11" Type="http://schemas.openxmlformats.org/officeDocument/2006/relationships/image" Target="../media/image18.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notesSlide" Target="../notesSlides/notesSlide9.xml"/><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8.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5.jpeg"/><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svg"/></Relationships>
</file>

<file path=ppt/slides/_rels/slide33.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9.m4a"/><Relationship Id="rId7" Type="http://schemas.openxmlformats.org/officeDocument/2006/relationships/image" Target="../media/image78.sv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7.png"/><Relationship Id="rId5" Type="http://schemas.openxmlformats.org/officeDocument/2006/relationships/slideLayout" Target="../slideLayouts/slideLayout7.xml"/><Relationship Id="rId4" Type="http://schemas.openxmlformats.org/officeDocument/2006/relationships/audio" Target="../media/media9.m4a"/></Relationships>
</file>

<file path=ppt/slides/_rels/slide3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78.sv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slideLayout" Target="../slideLayouts/slideLayout6.xml"/><Relationship Id="rId21" Type="http://schemas.openxmlformats.org/officeDocument/2006/relationships/image" Target="../media/image30.svg"/><Relationship Id="rId7" Type="http://schemas.openxmlformats.org/officeDocument/2006/relationships/diagramQuickStyle" Target="../diagrams/quickStyle2.xml"/><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audio" Target="../media/media2.m4a"/><Relationship Id="rId16" Type="http://schemas.openxmlformats.org/officeDocument/2006/relationships/image" Target="../media/image25.png"/><Relationship Id="rId20" Type="http://schemas.openxmlformats.org/officeDocument/2006/relationships/image" Target="../media/image29.png"/><Relationship Id="rId1" Type="http://schemas.microsoft.com/office/2007/relationships/media" Target="../media/media2.m4a"/><Relationship Id="rId6" Type="http://schemas.openxmlformats.org/officeDocument/2006/relationships/diagramLayout" Target="../diagrams/layout2.xml"/><Relationship Id="rId11" Type="http://schemas.openxmlformats.org/officeDocument/2006/relationships/image" Target="../media/image20.svg"/><Relationship Id="rId24" Type="http://schemas.openxmlformats.org/officeDocument/2006/relationships/image" Target="../media/image18.png"/><Relationship Id="rId5" Type="http://schemas.openxmlformats.org/officeDocument/2006/relationships/diagramData" Target="../diagrams/data2.xml"/><Relationship Id="rId15" Type="http://schemas.openxmlformats.org/officeDocument/2006/relationships/image" Target="../media/image24.svg"/><Relationship Id="rId23" Type="http://schemas.openxmlformats.org/officeDocument/2006/relationships/image" Target="../media/image32.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notesSlide" Target="../notesSlides/notesSlide2.xml"/><Relationship Id="rId9" Type="http://schemas.microsoft.com/office/2007/relationships/diagramDrawing" Target="../diagrams/drawing2.xml"/><Relationship Id="rId14" Type="http://schemas.openxmlformats.org/officeDocument/2006/relationships/image" Target="../media/image23.png"/><Relationship Id="rId2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png"/><Relationship Id="rId5" Type="http://schemas.openxmlformats.org/officeDocument/2006/relationships/image" Target="../media/image33.jpe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overlapping people icons">
            <a:extLst>
              <a:ext uri="{FF2B5EF4-FFF2-40B4-BE49-F238E27FC236}">
                <a16:creationId xmlns:a16="http://schemas.microsoft.com/office/drawing/2014/main" id="{C68FBCDE-CE3A-1849-AA02-48C0833BBFA3}"/>
              </a:ext>
            </a:extLst>
          </p:cNvPr>
          <p:cNvPicPr>
            <a:picLocks noChangeAspect="1"/>
          </p:cNvPicPr>
          <p:nvPr/>
        </p:nvPicPr>
        <p:blipFill>
          <a:blip r:embed="rId2" cstate="print">
            <a:extLst>
              <a:ext uri="{28A0092B-C50C-407E-A947-70E740481C1C}">
                <a14:useLocalDpi xmlns:a14="http://schemas.microsoft.com/office/drawing/2010/main" val="0"/>
              </a:ext>
            </a:extLst>
          </a:blip>
          <a:srcRect t="7761" b="7761"/>
          <a:stretch/>
        </p:blipFill>
        <p:spPr>
          <a:xfrm>
            <a:off x="20" y="1"/>
            <a:ext cx="12191980" cy="6857999"/>
          </a:xfrm>
          <a:prstGeom prst="rect">
            <a:avLst/>
          </a:prstGeom>
        </p:spPr>
      </p:pic>
      <p:sp>
        <p:nvSpPr>
          <p:cNvPr id="3" name="Subtitle 2"/>
          <p:cNvSpPr>
            <a:spLocks noGrp="1"/>
          </p:cNvSpPr>
          <p:nvPr>
            <p:ph type="subTitle" idx="1"/>
          </p:nvPr>
        </p:nvSpPr>
        <p:spPr>
          <a:xfrm>
            <a:off x="1524000" y="4159404"/>
            <a:ext cx="9144000" cy="1098395"/>
          </a:xfrm>
        </p:spPr>
        <p:txBody>
          <a:bodyPr>
            <a:noAutofit/>
          </a:bodyPr>
          <a:lstStyle/>
          <a:p>
            <a:r>
              <a:rPr lang="en-GB" sz="6000" b="1" dirty="0">
                <a:ln>
                  <a:solidFill>
                    <a:schemeClr val="bg1"/>
                  </a:solidFill>
                </a:ln>
                <a:solidFill>
                  <a:srgbClr val="FFFFFF"/>
                </a:solidFill>
              </a:rPr>
              <a:t>Clubs and Societies committee training</a:t>
            </a:r>
          </a:p>
        </p:txBody>
      </p:sp>
      <p:pic>
        <p:nvPicPr>
          <p:cNvPr id="6" name="Picture 5">
            <a:extLst>
              <a:ext uri="{FF2B5EF4-FFF2-40B4-BE49-F238E27FC236}">
                <a16:creationId xmlns:a16="http://schemas.microsoft.com/office/drawing/2014/main" id="{8AE23388-55B7-4E31-B5E3-49A4A7E86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093" y="1600201"/>
            <a:ext cx="4371813" cy="1544458"/>
          </a:xfrm>
          <a:prstGeom prst="rect">
            <a:avLst/>
          </a:prstGeom>
        </p:spPr>
      </p:pic>
      <p:sp>
        <p:nvSpPr>
          <p:cNvPr id="2" name="TextBox 1">
            <a:extLst>
              <a:ext uri="{FF2B5EF4-FFF2-40B4-BE49-F238E27FC236}">
                <a16:creationId xmlns:a16="http://schemas.microsoft.com/office/drawing/2014/main" id="{5F5316F0-D452-58B8-4017-7FF60AF91BA1}"/>
              </a:ext>
            </a:extLst>
          </p:cNvPr>
          <p:cNvSpPr txBox="1"/>
          <p:nvPr/>
        </p:nvSpPr>
        <p:spPr>
          <a:xfrm>
            <a:off x="9875520" y="279209"/>
            <a:ext cx="2067951"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bg1"/>
                </a:solidFill>
              </a:rPr>
              <a:t>If you are catching up on the training, listen along for any extra key points!</a:t>
            </a:r>
          </a:p>
        </p:txBody>
      </p:sp>
    </p:spTree>
    <p:extLst>
      <p:ext uri="{BB962C8B-B14F-4D97-AF65-F5344CB8AC3E}">
        <p14:creationId xmlns:p14="http://schemas.microsoft.com/office/powerpoint/2010/main" val="38958184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yellow clock">
            <a:extLst>
              <a:ext uri="{FF2B5EF4-FFF2-40B4-BE49-F238E27FC236}">
                <a16:creationId xmlns:a16="http://schemas.microsoft.com/office/drawing/2014/main" id="{7D4C0284-5242-9562-601F-5C724E8D1683}"/>
              </a:ext>
            </a:extLst>
          </p:cNvPr>
          <p:cNvPicPr>
            <a:picLocks noChangeAspect="1"/>
          </p:cNvPicPr>
          <p:nvPr/>
        </p:nvPicPr>
        <p:blipFill rotWithShape="1">
          <a:blip r:embed="rId3"/>
          <a:srcRect t="13294" b="885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60076-7807-8BE5-9BE9-BF2A2891277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2 minutes</a:t>
            </a:r>
          </a:p>
        </p:txBody>
      </p:sp>
      <p:pic>
        <p:nvPicPr>
          <p:cNvPr id="5" name="Picture 4">
            <a:extLst>
              <a:ext uri="{FF2B5EF4-FFF2-40B4-BE49-F238E27FC236}">
                <a16:creationId xmlns:a16="http://schemas.microsoft.com/office/drawing/2014/main" id="{901B923F-0F7A-EC0F-1767-E2747F02310C}"/>
              </a:ext>
            </a:extLst>
          </p:cNvPr>
          <p:cNvPicPr>
            <a:picLocks noChangeAspect="1"/>
          </p:cNvPicPr>
          <p:nvPr/>
        </p:nvPicPr>
        <p:blipFill>
          <a:blip r:embed="rId4"/>
          <a:stretch>
            <a:fillRect/>
          </a:stretch>
        </p:blipFill>
        <p:spPr>
          <a:xfrm>
            <a:off x="8969828" y="1847927"/>
            <a:ext cx="2938539" cy="2997310"/>
          </a:xfrm>
          <a:prstGeom prst="rect">
            <a:avLst/>
          </a:prstGeom>
        </p:spPr>
      </p:pic>
      <p:sp>
        <p:nvSpPr>
          <p:cNvPr id="6" name="Teardrop 5">
            <a:extLst>
              <a:ext uri="{FF2B5EF4-FFF2-40B4-BE49-F238E27FC236}">
                <a16:creationId xmlns:a16="http://schemas.microsoft.com/office/drawing/2014/main" id="{3460AFC4-5D88-D0F0-3332-A5D376ECC26D}"/>
              </a:ext>
            </a:extLst>
          </p:cNvPr>
          <p:cNvSpPr/>
          <p:nvPr/>
        </p:nvSpPr>
        <p:spPr>
          <a:xfrm>
            <a:off x="4891815" y="4271163"/>
            <a:ext cx="3797429" cy="2197067"/>
          </a:xfrm>
          <a:prstGeom prst="teardrop">
            <a:avLst>
              <a:gd name="adj" fmla="val 94177"/>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Read and sign the agreement form</a:t>
            </a:r>
          </a:p>
        </p:txBody>
      </p:sp>
    </p:spTree>
    <p:extLst>
      <p:ext uri="{BB962C8B-B14F-4D97-AF65-F5344CB8AC3E}">
        <p14:creationId xmlns:p14="http://schemas.microsoft.com/office/powerpoint/2010/main" val="221567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F553927-9828-EC3C-0E14-D9D943E47DCF}"/>
              </a:ext>
            </a:extLst>
          </p:cNvPr>
          <p:cNvSpPr/>
          <p:nvPr/>
        </p:nvSpPr>
        <p:spPr>
          <a:xfrm>
            <a:off x="0" y="1"/>
            <a:ext cx="4890596" cy="68580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0AEC00-758A-B6A5-C441-A7BA244A08F7}"/>
              </a:ext>
            </a:extLst>
          </p:cNvPr>
          <p:cNvSpPr>
            <a:spLocks noGrp="1"/>
          </p:cNvSpPr>
          <p:nvPr>
            <p:ph type="title"/>
          </p:nvPr>
        </p:nvSpPr>
        <p:spPr>
          <a:xfrm>
            <a:off x="613611" y="1195697"/>
            <a:ext cx="3757821" cy="4238118"/>
          </a:xfrm>
        </p:spPr>
        <p:txBody>
          <a:bodyPr vert="horz" lIns="91440" tIns="45720" rIns="91440" bIns="45720" rtlCol="0" anchor="ctr">
            <a:normAutofit/>
          </a:bodyPr>
          <a:lstStyle/>
          <a:p>
            <a:r>
              <a:rPr lang="en-US" kern="1200" dirty="0">
                <a:solidFill>
                  <a:schemeClr val="bg1"/>
                </a:solidFill>
                <a:latin typeface="+mj-lt"/>
                <a:ea typeface="+mj-ea"/>
                <a:cs typeface="+mj-cs"/>
              </a:rPr>
              <a:t>Processes to be aware of…</a:t>
            </a:r>
          </a:p>
        </p:txBody>
      </p:sp>
      <p:grpSp>
        <p:nvGrpSpPr>
          <p:cNvPr id="14"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5" name="Freeform: Shape 14">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8" name="Oval 17">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3" name="Freeform: Shape 22">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6" name="TextBox 3">
            <a:extLst>
              <a:ext uri="{FF2B5EF4-FFF2-40B4-BE49-F238E27FC236}">
                <a16:creationId xmlns:a16="http://schemas.microsoft.com/office/drawing/2014/main" id="{CDB35805-9C3A-2267-CB89-25A90A73A7CE}"/>
              </a:ext>
            </a:extLst>
          </p:cNvPr>
          <p:cNvGraphicFramePr/>
          <p:nvPr>
            <p:extLst>
              <p:ext uri="{D42A27DB-BD31-4B8C-83A1-F6EECF244321}">
                <p14:modId xmlns:p14="http://schemas.microsoft.com/office/powerpoint/2010/main" val="2168210124"/>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967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7446D3-FB9D-23B8-BBE2-3CF855A8F0D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U18s Procedure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94;p62">
            <a:extLst>
              <a:ext uri="{FF2B5EF4-FFF2-40B4-BE49-F238E27FC236}">
                <a16:creationId xmlns:a16="http://schemas.microsoft.com/office/drawing/2014/main" id="{DE6D02C1-030A-5D95-2A04-EE35F35761AC}"/>
              </a:ext>
            </a:extLst>
          </p:cNvPr>
          <p:cNvSpPr txBox="1"/>
          <p:nvPr/>
        </p:nvSpPr>
        <p:spPr>
          <a:xfrm>
            <a:off x="1883390" y="1929384"/>
            <a:ext cx="9470409" cy="4251960"/>
          </a:xfrm>
          <a:prstGeom prst="rect">
            <a:avLst/>
          </a:prstGeom>
        </p:spPr>
        <p:txBody>
          <a:bodyPr spcFirstLastPara="1" vert="horz" lIns="91440" tIns="45720" rIns="91440" bIns="45720" rtlCol="0" anchorCtr="0">
            <a:normAutofit/>
          </a:bodyPr>
          <a:lstStyle/>
          <a:p>
            <a:pPr>
              <a:lnSpc>
                <a:spcPct val="90000"/>
              </a:lnSpc>
              <a:spcAft>
                <a:spcPts val="600"/>
              </a:spcAft>
              <a:buClr>
                <a:schemeClr val="dk1"/>
              </a:buClr>
              <a:buSzPts val="1100"/>
            </a:pPr>
            <a:r>
              <a:rPr lang="en-US" sz="2200" dirty="0"/>
              <a:t>At HSU, we represent both College and University students. We encourage all C&amp;S to be open to all students at </a:t>
            </a:r>
            <a:r>
              <a:rPr lang="en-US" sz="2200" dirty="0" err="1"/>
              <a:t>Hartpury</a:t>
            </a:r>
            <a:r>
              <a:rPr lang="en-US" sz="2200" dirty="0"/>
              <a:t>, where possible. </a:t>
            </a:r>
          </a:p>
          <a:p>
            <a:pPr>
              <a:lnSpc>
                <a:spcPct val="90000"/>
              </a:lnSpc>
              <a:spcAft>
                <a:spcPts val="600"/>
              </a:spcAft>
              <a:buClr>
                <a:schemeClr val="dk1"/>
              </a:buClr>
              <a:buSzPts val="1100"/>
            </a:pPr>
            <a:endParaRPr lang="en-US" sz="2200" dirty="0"/>
          </a:p>
          <a:p>
            <a:pPr>
              <a:lnSpc>
                <a:spcPct val="90000"/>
              </a:lnSpc>
              <a:spcAft>
                <a:spcPts val="600"/>
              </a:spcAft>
              <a:buClr>
                <a:schemeClr val="dk1"/>
              </a:buClr>
              <a:buSzPts val="1100"/>
            </a:pPr>
            <a:r>
              <a:rPr lang="en-US" sz="2200" dirty="0"/>
              <a:t>This means it is possible you will have under 18 members and will be responsible for ensuring their safety, in line with </a:t>
            </a:r>
            <a:r>
              <a:rPr lang="en-US" sz="2200" dirty="0" err="1"/>
              <a:t>Hartpury’s</a:t>
            </a:r>
            <a:r>
              <a:rPr lang="en-US" sz="2200" dirty="0"/>
              <a:t> core safeguarding policy. </a:t>
            </a:r>
          </a:p>
          <a:p>
            <a:pPr indent="-228600">
              <a:lnSpc>
                <a:spcPct val="90000"/>
              </a:lnSpc>
              <a:spcAft>
                <a:spcPts val="600"/>
              </a:spcAft>
              <a:buClr>
                <a:schemeClr val="dk1"/>
              </a:buClr>
              <a:buSzPts val="1100"/>
              <a:buFont typeface="Arial" panose="020B0604020202020204" pitchFamily="34" charset="0"/>
              <a:buChar char="•"/>
            </a:pPr>
            <a:endParaRPr lang="en-US" sz="2200" dirty="0"/>
          </a:p>
          <a:p>
            <a:pPr>
              <a:lnSpc>
                <a:spcPct val="90000"/>
              </a:lnSpc>
              <a:spcAft>
                <a:spcPts val="600"/>
              </a:spcAft>
              <a:buClr>
                <a:schemeClr val="dk1"/>
              </a:buClr>
              <a:buSzPts val="1100"/>
            </a:pPr>
            <a:r>
              <a:rPr lang="en-US" sz="2200" b="1" dirty="0"/>
              <a:t>Associated documents </a:t>
            </a:r>
            <a:r>
              <a:rPr lang="en-US" sz="2200" dirty="0"/>
              <a:t>(available on the Committee Hub on SU website): </a:t>
            </a:r>
          </a:p>
          <a:p>
            <a:pPr marL="342900" indent="-228600">
              <a:lnSpc>
                <a:spcPct val="90000"/>
              </a:lnSpc>
              <a:spcAft>
                <a:spcPts val="600"/>
              </a:spcAft>
              <a:buClr>
                <a:schemeClr val="dk1"/>
              </a:buClr>
              <a:buSzPts val="1100"/>
              <a:buFont typeface="Arial" panose="020B0604020202020204" pitchFamily="34" charset="0"/>
              <a:buChar char="•"/>
            </a:pPr>
            <a:r>
              <a:rPr lang="en-US" sz="2200" dirty="0"/>
              <a:t>U18 membership consent form </a:t>
            </a:r>
          </a:p>
          <a:p>
            <a:pPr marL="342900" indent="-228600">
              <a:lnSpc>
                <a:spcPct val="90000"/>
              </a:lnSpc>
              <a:spcAft>
                <a:spcPts val="600"/>
              </a:spcAft>
              <a:buClr>
                <a:schemeClr val="dk1"/>
              </a:buClr>
              <a:buSzPts val="1100"/>
              <a:buFont typeface="Arial" panose="020B0604020202020204" pitchFamily="34" charset="0"/>
              <a:buChar char="•"/>
            </a:pPr>
            <a:r>
              <a:rPr lang="en-US" sz="2200" dirty="0"/>
              <a:t>U18 consent form (for external visits or high-risk activity)</a:t>
            </a:r>
          </a:p>
          <a:p>
            <a:pPr marL="342900" indent="-228600">
              <a:lnSpc>
                <a:spcPct val="90000"/>
              </a:lnSpc>
              <a:spcAft>
                <a:spcPts val="600"/>
              </a:spcAft>
              <a:buClr>
                <a:schemeClr val="dk1"/>
              </a:buClr>
              <a:buSzPts val="1100"/>
              <a:buFont typeface="Arial" panose="020B0604020202020204" pitchFamily="34" charset="0"/>
              <a:buChar char="•"/>
            </a:pPr>
            <a:r>
              <a:rPr lang="en-US" sz="2200" dirty="0"/>
              <a:t>U18 guidelines  </a:t>
            </a:r>
          </a:p>
          <a:p>
            <a:pPr marL="342900" indent="-228600">
              <a:lnSpc>
                <a:spcPct val="90000"/>
              </a:lnSpc>
              <a:spcAft>
                <a:spcPts val="600"/>
              </a:spcAft>
              <a:buClr>
                <a:schemeClr val="dk1"/>
              </a:buClr>
              <a:buSzPts val="1100"/>
              <a:buFont typeface="Arial" panose="020B0604020202020204" pitchFamily="34" charset="0"/>
              <a:buChar char="•"/>
            </a:pPr>
            <a:r>
              <a:rPr lang="en-US" sz="2200" dirty="0"/>
              <a:t>Risk Assessment template </a:t>
            </a:r>
          </a:p>
          <a:p>
            <a:pPr marL="342900" indent="-228600">
              <a:lnSpc>
                <a:spcPct val="90000"/>
              </a:lnSpc>
              <a:spcAft>
                <a:spcPts val="600"/>
              </a:spcAft>
              <a:buClr>
                <a:schemeClr val="dk1"/>
              </a:buClr>
              <a:buSzPts val="1100"/>
              <a:buFont typeface="Arial" panose="020B0604020202020204" pitchFamily="34" charset="0"/>
              <a:buChar char="•"/>
            </a:pPr>
            <a:endParaRPr lang="en-US" sz="2200" dirty="0"/>
          </a:p>
          <a:p>
            <a:pPr marL="342900" indent="-228600">
              <a:lnSpc>
                <a:spcPct val="90000"/>
              </a:lnSpc>
              <a:spcAft>
                <a:spcPts val="600"/>
              </a:spcAft>
              <a:buClr>
                <a:schemeClr val="dk1"/>
              </a:buClr>
              <a:buSzPts val="1100"/>
              <a:buFont typeface="Arial" panose="020B0604020202020204" pitchFamily="34" charset="0"/>
              <a:buChar char="•"/>
            </a:pPr>
            <a:endParaRPr lang="en-US" sz="2200" dirty="0"/>
          </a:p>
          <a:p>
            <a:pPr indent="-228600">
              <a:lnSpc>
                <a:spcPct val="90000"/>
              </a:lnSpc>
              <a:spcAft>
                <a:spcPts val="600"/>
              </a:spcAft>
              <a:buClr>
                <a:schemeClr val="dk1"/>
              </a:buClr>
              <a:buSzPts val="1100"/>
              <a:buFont typeface="Arial" panose="020B0604020202020204" pitchFamily="34" charset="0"/>
              <a:buChar char="•"/>
            </a:pPr>
            <a:endParaRPr lang="en-US" sz="2200" dirty="0"/>
          </a:p>
        </p:txBody>
      </p:sp>
      <p:grpSp>
        <p:nvGrpSpPr>
          <p:cNvPr id="24" name="Group 23">
            <a:extLst>
              <a:ext uri="{FF2B5EF4-FFF2-40B4-BE49-F238E27FC236}">
                <a16:creationId xmlns:a16="http://schemas.microsoft.com/office/drawing/2014/main" id="{03254111-FF5D-9E8A-344B-3C10680F9817}"/>
              </a:ext>
            </a:extLst>
          </p:cNvPr>
          <p:cNvGrpSpPr/>
          <p:nvPr/>
        </p:nvGrpSpPr>
        <p:grpSpPr>
          <a:xfrm>
            <a:off x="-456905" y="2434882"/>
            <a:ext cx="2296088" cy="3025769"/>
            <a:chOff x="-456905" y="2434882"/>
            <a:chExt cx="2296088" cy="3025769"/>
          </a:xfrm>
        </p:grpSpPr>
        <p:grpSp>
          <p:nvGrpSpPr>
            <p:cNvPr id="14" name="Group 13">
              <a:extLst>
                <a:ext uri="{FF2B5EF4-FFF2-40B4-BE49-F238E27FC236}">
                  <a16:creationId xmlns:a16="http://schemas.microsoft.com/office/drawing/2014/main" id="{3023C4D5-91E5-BA20-CD34-E1380B2A8C1D}"/>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4" name="Rounded Rectangle 3">
                <a:extLst>
                  <a:ext uri="{FF2B5EF4-FFF2-40B4-BE49-F238E27FC236}">
                    <a16:creationId xmlns:a16="http://schemas.microsoft.com/office/drawing/2014/main" id="{4051A7C4-BB91-895F-EF9B-A61E7A375ADF}"/>
                  </a:ext>
                </a:extLst>
              </p:cNvPr>
              <p:cNvSpPr/>
              <p:nvPr/>
            </p:nvSpPr>
            <p:spPr>
              <a:xfrm>
                <a:off x="-409433" y="193955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B0094445-CD61-193A-028B-7F352E167912}"/>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7D57C4F0-1D3D-F09D-52EC-F0C46447E1B2}"/>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11A44C6A-A423-1AF3-B7F9-CF75120CBB2E}"/>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91D1934-0729-D466-7D29-C51B02E5448F}"/>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5C891F6B-1E28-A4E7-002E-1A2295DCAE4D}"/>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9557CB77-2C72-6087-0493-2EAB2A30AAE9}"/>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1685EDEC-063C-F87C-7BBA-A132881AE42F}"/>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5E0F172-D091-A4FE-F878-1558E4DF9039}"/>
                </a:ext>
              </a:extLst>
            </p:cNvPr>
            <p:cNvGrpSpPr/>
            <p:nvPr/>
          </p:nvGrpSpPr>
          <p:grpSpPr>
            <a:xfrm>
              <a:off x="-13879" y="2434882"/>
              <a:ext cx="1853062" cy="3025769"/>
              <a:chOff x="-13879" y="2434882"/>
              <a:chExt cx="1853062" cy="3025769"/>
            </a:xfrm>
          </p:grpSpPr>
          <p:sp>
            <p:nvSpPr>
              <p:cNvPr id="15" name="TextBox 14">
                <a:extLst>
                  <a:ext uri="{FF2B5EF4-FFF2-40B4-BE49-F238E27FC236}">
                    <a16:creationId xmlns:a16="http://schemas.microsoft.com/office/drawing/2014/main" id="{E63E2390-3DC7-7AF2-3334-86FA755AFFA0}"/>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6" name="TextBox 15">
                <a:extLst>
                  <a:ext uri="{FF2B5EF4-FFF2-40B4-BE49-F238E27FC236}">
                    <a16:creationId xmlns:a16="http://schemas.microsoft.com/office/drawing/2014/main" id="{F65D2310-0A43-09C0-C7A8-EB3D6A01AA58}"/>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7" name="TextBox 16">
                <a:extLst>
                  <a:ext uri="{FF2B5EF4-FFF2-40B4-BE49-F238E27FC236}">
                    <a16:creationId xmlns:a16="http://schemas.microsoft.com/office/drawing/2014/main" id="{1EA8052A-E6F5-05C0-4DF7-22CC30FA695E}"/>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8" name="TextBox 17">
                <a:extLst>
                  <a:ext uri="{FF2B5EF4-FFF2-40B4-BE49-F238E27FC236}">
                    <a16:creationId xmlns:a16="http://schemas.microsoft.com/office/drawing/2014/main" id="{01101BB9-86F1-3C21-F944-6EF182AFA071}"/>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9" name="TextBox 18">
                <a:extLst>
                  <a:ext uri="{FF2B5EF4-FFF2-40B4-BE49-F238E27FC236}">
                    <a16:creationId xmlns:a16="http://schemas.microsoft.com/office/drawing/2014/main" id="{BEFC80D1-7BC6-92E2-0DE2-E08F354B549D}"/>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20" name="TextBox 19">
                <a:extLst>
                  <a:ext uri="{FF2B5EF4-FFF2-40B4-BE49-F238E27FC236}">
                    <a16:creationId xmlns:a16="http://schemas.microsoft.com/office/drawing/2014/main" id="{D981196B-4A76-B17A-01D4-0F8CE5C53E55}"/>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21" name="TextBox 20">
                <a:extLst>
                  <a:ext uri="{FF2B5EF4-FFF2-40B4-BE49-F238E27FC236}">
                    <a16:creationId xmlns:a16="http://schemas.microsoft.com/office/drawing/2014/main" id="{CCB057FD-FD84-0999-14A5-D9BA796A5F13}"/>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22" name="TextBox 21">
                <a:extLst>
                  <a:ext uri="{FF2B5EF4-FFF2-40B4-BE49-F238E27FC236}">
                    <a16:creationId xmlns:a16="http://schemas.microsoft.com/office/drawing/2014/main" id="{119D7409-EB86-8DE4-C64A-C044A2724E48}"/>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822279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760170-260A-4CC2-921A-4B45630550EA}"/>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5400" kern="1200" dirty="0">
                <a:solidFill>
                  <a:schemeClr val="tx1"/>
                </a:solidFill>
                <a:latin typeface="+mj-lt"/>
                <a:ea typeface="+mj-ea"/>
                <a:cs typeface="+mj-cs"/>
              </a:rPr>
              <a:t>U18s Procedure – key points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494;p62">
            <a:extLst>
              <a:ext uri="{FF2B5EF4-FFF2-40B4-BE49-F238E27FC236}">
                <a16:creationId xmlns:a16="http://schemas.microsoft.com/office/drawing/2014/main" id="{FE485BDA-7519-E131-E1AA-012CCBA843A4}"/>
              </a:ext>
            </a:extLst>
          </p:cNvPr>
          <p:cNvSpPr txBox="1"/>
          <p:nvPr/>
        </p:nvSpPr>
        <p:spPr>
          <a:xfrm>
            <a:off x="1746913" y="2154853"/>
            <a:ext cx="9606887" cy="4208369"/>
          </a:xfrm>
          <a:prstGeom prst="rect">
            <a:avLst/>
          </a:prstGeom>
        </p:spPr>
        <p:txBody>
          <a:bodyPr spcFirstLastPara="1" vert="horz" lIns="91440" tIns="45720" rIns="91440" bIns="45720" rtlCol="0" anchorCtr="0">
            <a:normAutofit fontScale="92500" lnSpcReduction="10000"/>
          </a:bodyPr>
          <a:lstStyle/>
          <a:p>
            <a:pPr>
              <a:lnSpc>
                <a:spcPct val="90000"/>
              </a:lnSpc>
              <a:spcAft>
                <a:spcPts val="600"/>
              </a:spcAft>
              <a:buClr>
                <a:schemeClr val="dk1"/>
              </a:buClr>
              <a:buSzPts val="1100"/>
            </a:pPr>
            <a:r>
              <a:rPr lang="en-US" sz="2400" dirty="0"/>
              <a:t>Please take time to read the guideline in full, but note the following key points: </a:t>
            </a:r>
          </a:p>
          <a:p>
            <a:pPr indent="-228600">
              <a:lnSpc>
                <a:spcPct val="90000"/>
              </a:lnSpc>
              <a:spcAft>
                <a:spcPts val="600"/>
              </a:spcAft>
              <a:buClr>
                <a:schemeClr val="dk1"/>
              </a:buClr>
              <a:buSzPts val="1100"/>
              <a:buFont typeface="Arial" panose="020B0604020202020204" pitchFamily="34" charset="0"/>
              <a:buChar char="•"/>
            </a:pPr>
            <a:endParaRPr lang="en-US" sz="2400" dirty="0"/>
          </a:p>
          <a:p>
            <a:pPr marL="342900" indent="-228600">
              <a:lnSpc>
                <a:spcPct val="90000"/>
              </a:lnSpc>
              <a:spcAft>
                <a:spcPts val="600"/>
              </a:spcAft>
              <a:buClr>
                <a:schemeClr val="dk1"/>
              </a:buClr>
              <a:buSzPts val="1100"/>
              <a:buFont typeface="Arial" panose="020B0604020202020204" pitchFamily="34" charset="0"/>
              <a:buChar char="•"/>
            </a:pPr>
            <a:r>
              <a:rPr lang="en-US" sz="2400" dirty="0"/>
              <a:t>U18 students should </a:t>
            </a:r>
            <a:r>
              <a:rPr lang="en-US" sz="2400" u="sng" dirty="0"/>
              <a:t>not</a:t>
            </a:r>
            <a:r>
              <a:rPr lang="en-US" sz="2400" dirty="0"/>
              <a:t> be responsible for running an event </a:t>
            </a:r>
          </a:p>
          <a:p>
            <a:pPr marL="342900" indent="-228600">
              <a:lnSpc>
                <a:spcPct val="90000"/>
              </a:lnSpc>
              <a:spcAft>
                <a:spcPts val="600"/>
              </a:spcAft>
              <a:buClr>
                <a:schemeClr val="dk1"/>
              </a:buClr>
              <a:buSzPts val="1100"/>
              <a:buFont typeface="Arial" panose="020B0604020202020204" pitchFamily="34" charset="0"/>
              <a:buChar char="•"/>
            </a:pPr>
            <a:r>
              <a:rPr lang="en-US" sz="2400" dirty="0"/>
              <a:t>All U18s should inform you of their age at the point of joining, and only be accepted as a member once the membership consent form is signed by their parent / guardian. You will then need to inform the SU and send us a copy of the signed form. </a:t>
            </a:r>
          </a:p>
          <a:p>
            <a:pPr marL="342900" indent="-228600">
              <a:lnSpc>
                <a:spcPct val="90000"/>
              </a:lnSpc>
              <a:spcAft>
                <a:spcPts val="600"/>
              </a:spcAft>
              <a:buClr>
                <a:schemeClr val="dk1"/>
              </a:buClr>
              <a:buSzPts val="1100"/>
              <a:buFont typeface="Arial" panose="020B0604020202020204" pitchFamily="34" charset="0"/>
              <a:buChar char="•"/>
            </a:pPr>
            <a:r>
              <a:rPr lang="en-US" sz="2400" dirty="0"/>
              <a:t>When planning activities, ensure that you risk assess and determine where a DBS-checked member of staff should be present</a:t>
            </a:r>
          </a:p>
          <a:p>
            <a:pPr marL="342900" indent="-228600">
              <a:lnSpc>
                <a:spcPct val="90000"/>
              </a:lnSpc>
              <a:spcAft>
                <a:spcPts val="600"/>
              </a:spcAft>
              <a:buClr>
                <a:schemeClr val="dk1"/>
              </a:buClr>
              <a:buSzPts val="1100"/>
              <a:buFont typeface="Arial" panose="020B0604020202020204" pitchFamily="34" charset="0"/>
              <a:buChar char="•"/>
            </a:pPr>
            <a:r>
              <a:rPr lang="en-US" sz="2400" dirty="0"/>
              <a:t>U18 students are </a:t>
            </a:r>
            <a:r>
              <a:rPr lang="en-US" sz="2400" u="sng" dirty="0"/>
              <a:t>not</a:t>
            </a:r>
            <a:r>
              <a:rPr lang="en-US" sz="2400" dirty="0"/>
              <a:t> permitted to attend overnight trips </a:t>
            </a:r>
          </a:p>
          <a:p>
            <a:pPr marL="342900" indent="-228600">
              <a:lnSpc>
                <a:spcPct val="90000"/>
              </a:lnSpc>
              <a:spcAft>
                <a:spcPts val="600"/>
              </a:spcAft>
              <a:buClr>
                <a:schemeClr val="dk1"/>
              </a:buClr>
              <a:buSzPts val="1100"/>
              <a:buFont typeface="Arial" panose="020B0604020202020204" pitchFamily="34" charset="0"/>
              <a:buChar char="•"/>
            </a:pPr>
            <a:r>
              <a:rPr lang="en-US" sz="2400" dirty="0"/>
              <a:t>A consent form must also be completed by parents / guardians for any HIGH-RISK activity or EXTERNAL trips </a:t>
            </a:r>
          </a:p>
          <a:p>
            <a:pPr marL="342900" indent="-228600">
              <a:lnSpc>
                <a:spcPct val="90000"/>
              </a:lnSpc>
              <a:spcAft>
                <a:spcPts val="600"/>
              </a:spcAft>
              <a:buClr>
                <a:schemeClr val="dk1"/>
              </a:buClr>
              <a:buSzPts val="1100"/>
              <a:buFont typeface="Arial" panose="020B0604020202020204" pitchFamily="34" charset="0"/>
              <a:buChar char="•"/>
            </a:pPr>
            <a:endParaRPr lang="en-US" sz="2400" dirty="0"/>
          </a:p>
          <a:p>
            <a:pPr indent="-228600">
              <a:lnSpc>
                <a:spcPct val="90000"/>
              </a:lnSpc>
              <a:spcAft>
                <a:spcPts val="600"/>
              </a:spcAft>
              <a:buClr>
                <a:schemeClr val="dk1"/>
              </a:buClr>
              <a:buSzPts val="1100"/>
              <a:buFont typeface="Arial" panose="020B0604020202020204" pitchFamily="34" charset="0"/>
              <a:buChar char="•"/>
            </a:pPr>
            <a:endParaRPr lang="en-US" sz="2400" dirty="0"/>
          </a:p>
        </p:txBody>
      </p:sp>
      <p:sp>
        <p:nvSpPr>
          <p:cNvPr id="4" name="Teardrop 3">
            <a:extLst>
              <a:ext uri="{FF2B5EF4-FFF2-40B4-BE49-F238E27FC236}">
                <a16:creationId xmlns:a16="http://schemas.microsoft.com/office/drawing/2014/main" id="{7F7392BD-5B99-FA90-927D-041D391D6C3E}"/>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grpSp>
        <p:nvGrpSpPr>
          <p:cNvPr id="5" name="Group 4">
            <a:extLst>
              <a:ext uri="{FF2B5EF4-FFF2-40B4-BE49-F238E27FC236}">
                <a16:creationId xmlns:a16="http://schemas.microsoft.com/office/drawing/2014/main" id="{72A25277-8035-28D7-172A-29CA81F29BCD}"/>
              </a:ext>
            </a:extLst>
          </p:cNvPr>
          <p:cNvGrpSpPr/>
          <p:nvPr/>
        </p:nvGrpSpPr>
        <p:grpSpPr>
          <a:xfrm>
            <a:off x="-456905" y="2434882"/>
            <a:ext cx="2296088" cy="3025769"/>
            <a:chOff x="-456905" y="2434882"/>
            <a:chExt cx="2296088" cy="3025769"/>
          </a:xfrm>
        </p:grpSpPr>
        <p:grpSp>
          <p:nvGrpSpPr>
            <p:cNvPr id="6" name="Group 5">
              <a:extLst>
                <a:ext uri="{FF2B5EF4-FFF2-40B4-BE49-F238E27FC236}">
                  <a16:creationId xmlns:a16="http://schemas.microsoft.com/office/drawing/2014/main" id="{70D57A0E-9E49-4C53-12CC-360491F9F2A2}"/>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8" name="Rounded Rectangle 17">
                <a:extLst>
                  <a:ext uri="{FF2B5EF4-FFF2-40B4-BE49-F238E27FC236}">
                    <a16:creationId xmlns:a16="http://schemas.microsoft.com/office/drawing/2014/main" id="{E7E5311E-2C98-ADB0-874C-D34F0709065D}"/>
                  </a:ext>
                </a:extLst>
              </p:cNvPr>
              <p:cNvSpPr/>
              <p:nvPr/>
            </p:nvSpPr>
            <p:spPr>
              <a:xfrm>
                <a:off x="-409433" y="193955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854B8199-6E67-734E-5891-D57DE68DA0B0}"/>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5EB92DD-27E8-CD6D-6238-8255E92B9DA1}"/>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622D0B4-C56C-2D22-404D-046628B5FA70}"/>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8DED85A-F1AB-8316-B324-E939BA10C6BC}"/>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13A6E153-3C51-1DA1-65DE-FCDCEAAD5FEB}"/>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A2C322C-D0CF-F434-FD06-0B8507A020B5}"/>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8B74D62C-C9CA-811D-34BE-D0078048A11B}"/>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CE9C3DC4-39EE-400F-37CB-69BDFDC1B96B}"/>
                </a:ext>
              </a:extLst>
            </p:cNvPr>
            <p:cNvGrpSpPr/>
            <p:nvPr/>
          </p:nvGrpSpPr>
          <p:grpSpPr>
            <a:xfrm>
              <a:off x="-13879" y="2434882"/>
              <a:ext cx="1853062" cy="3025769"/>
              <a:chOff x="-13879" y="2434882"/>
              <a:chExt cx="1853062" cy="3025769"/>
            </a:xfrm>
          </p:grpSpPr>
          <p:sp>
            <p:nvSpPr>
              <p:cNvPr id="9" name="TextBox 8">
                <a:extLst>
                  <a:ext uri="{FF2B5EF4-FFF2-40B4-BE49-F238E27FC236}">
                    <a16:creationId xmlns:a16="http://schemas.microsoft.com/office/drawing/2014/main" id="{9380AF0D-B279-BE19-0838-2084E4838B2D}"/>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1" name="TextBox 10">
                <a:extLst>
                  <a:ext uri="{FF2B5EF4-FFF2-40B4-BE49-F238E27FC236}">
                    <a16:creationId xmlns:a16="http://schemas.microsoft.com/office/drawing/2014/main" id="{33F8E262-5328-7D96-166D-C763F1145F4B}"/>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2" name="TextBox 11">
                <a:extLst>
                  <a:ext uri="{FF2B5EF4-FFF2-40B4-BE49-F238E27FC236}">
                    <a16:creationId xmlns:a16="http://schemas.microsoft.com/office/drawing/2014/main" id="{B59409C8-2C0F-77E9-FDDD-7EDD51FD898F}"/>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3" name="TextBox 12">
                <a:extLst>
                  <a:ext uri="{FF2B5EF4-FFF2-40B4-BE49-F238E27FC236}">
                    <a16:creationId xmlns:a16="http://schemas.microsoft.com/office/drawing/2014/main" id="{29FAF148-04C1-D1FE-C2D4-A55528AB0951}"/>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4" name="TextBox 13">
                <a:extLst>
                  <a:ext uri="{FF2B5EF4-FFF2-40B4-BE49-F238E27FC236}">
                    <a16:creationId xmlns:a16="http://schemas.microsoft.com/office/drawing/2014/main" id="{B5A06D37-A00F-7DDF-B99D-03547D98B9C2}"/>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5" name="TextBox 14">
                <a:extLst>
                  <a:ext uri="{FF2B5EF4-FFF2-40B4-BE49-F238E27FC236}">
                    <a16:creationId xmlns:a16="http://schemas.microsoft.com/office/drawing/2014/main" id="{4A2A598F-FB25-951C-B900-F6B76439F2F3}"/>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6" name="TextBox 15">
                <a:extLst>
                  <a:ext uri="{FF2B5EF4-FFF2-40B4-BE49-F238E27FC236}">
                    <a16:creationId xmlns:a16="http://schemas.microsoft.com/office/drawing/2014/main" id="{37BA3512-FBA8-8E36-CE16-640D4D96E915}"/>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7" name="TextBox 16">
                <a:extLst>
                  <a:ext uri="{FF2B5EF4-FFF2-40B4-BE49-F238E27FC236}">
                    <a16:creationId xmlns:a16="http://schemas.microsoft.com/office/drawing/2014/main" id="{176CCB13-BE1E-8C81-3E89-053D1BCE8F06}"/>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337520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6DC6A2F-3F62-1A7A-6526-057C2B10BB09}"/>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dirty="0">
                <a:solidFill>
                  <a:schemeClr val="tx1"/>
                </a:solidFill>
                <a:latin typeface="+mj-lt"/>
                <a:ea typeface="+mj-ea"/>
                <a:cs typeface="+mj-cs"/>
              </a:rPr>
              <a:t>Offsite Visits Process</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Google Shape;494;p62">
            <a:extLst>
              <a:ext uri="{FF2B5EF4-FFF2-40B4-BE49-F238E27FC236}">
                <a16:creationId xmlns:a16="http://schemas.microsoft.com/office/drawing/2014/main" id="{7A6E92B3-B41C-3FB3-1CBF-5E267500BF85}"/>
              </a:ext>
            </a:extLst>
          </p:cNvPr>
          <p:cNvSpPr txBox="1"/>
          <p:nvPr/>
        </p:nvSpPr>
        <p:spPr>
          <a:xfrm>
            <a:off x="1978924" y="1690688"/>
            <a:ext cx="9374875" cy="4351338"/>
          </a:xfrm>
          <a:prstGeom prst="rect">
            <a:avLst/>
          </a:prstGeom>
        </p:spPr>
        <p:txBody>
          <a:bodyPr spcFirstLastPara="1" vert="horz" lIns="91440" tIns="45720" rIns="91440" bIns="45720" rtlCol="0" anchorCtr="0">
            <a:normAutofit/>
          </a:bodyPr>
          <a:lstStyle/>
          <a:p>
            <a:pPr>
              <a:lnSpc>
                <a:spcPct val="90000"/>
              </a:lnSpc>
            </a:pPr>
            <a:r>
              <a:rPr lang="en-US" sz="2400" dirty="0"/>
              <a:t>For all external trips you will need to complete an offsite visits form at least </a:t>
            </a:r>
            <a:r>
              <a:rPr lang="en-US" sz="2400" u="sng" dirty="0"/>
              <a:t>4 weeks </a:t>
            </a:r>
            <a:r>
              <a:rPr lang="en-US" sz="2400" dirty="0"/>
              <a:t>beforehand. This will be reviewed by the SU team and, if necessary, will go to the </a:t>
            </a:r>
            <a:r>
              <a:rPr lang="en-US" sz="2400" dirty="0" err="1"/>
              <a:t>Hartpury</a:t>
            </a:r>
            <a:r>
              <a:rPr lang="en-US" sz="2400" dirty="0"/>
              <a:t> safeguarding committee for approval. </a:t>
            </a:r>
          </a:p>
          <a:p>
            <a:pPr indent="-228600">
              <a:lnSpc>
                <a:spcPct val="90000"/>
              </a:lnSpc>
              <a:buFont typeface="Arial" panose="020B0604020202020204" pitchFamily="34" charset="0"/>
              <a:buChar char="•"/>
            </a:pPr>
            <a:endParaRPr lang="en-US" sz="2400" dirty="0"/>
          </a:p>
          <a:p>
            <a:pPr>
              <a:lnSpc>
                <a:spcPct val="90000"/>
              </a:lnSpc>
              <a:spcAft>
                <a:spcPts val="600"/>
              </a:spcAft>
              <a:buClr>
                <a:schemeClr val="dk1"/>
              </a:buClr>
              <a:buSzPts val="1100"/>
            </a:pPr>
            <a:endParaRPr lang="en-US" sz="2400" dirty="0"/>
          </a:p>
          <a:p>
            <a:pPr>
              <a:lnSpc>
                <a:spcPct val="90000"/>
              </a:lnSpc>
              <a:spcAft>
                <a:spcPts val="600"/>
              </a:spcAft>
              <a:buClr>
                <a:schemeClr val="dk1"/>
              </a:buClr>
              <a:buSzPts val="1100"/>
            </a:pPr>
            <a:r>
              <a:rPr lang="en-US" sz="2400" b="1" dirty="0"/>
              <a:t>Associated documents  </a:t>
            </a:r>
            <a:r>
              <a:rPr lang="en-US" sz="2400" dirty="0"/>
              <a:t>(available on the Committee Hub on SU website): </a:t>
            </a:r>
          </a:p>
          <a:p>
            <a:pPr marL="342900" indent="-228600">
              <a:lnSpc>
                <a:spcPct val="90000"/>
              </a:lnSpc>
              <a:spcAft>
                <a:spcPts val="600"/>
              </a:spcAft>
              <a:buClr>
                <a:schemeClr val="dk1"/>
              </a:buClr>
              <a:buSzPts val="1100"/>
              <a:buFont typeface="Arial" panose="020B0604020202020204" pitchFamily="34" charset="0"/>
              <a:buChar char="•"/>
            </a:pPr>
            <a:r>
              <a:rPr lang="en-US" sz="2400" dirty="0"/>
              <a:t>Offsite visit form</a:t>
            </a:r>
          </a:p>
          <a:p>
            <a:pPr marL="342900" indent="-228600">
              <a:lnSpc>
                <a:spcPct val="90000"/>
              </a:lnSpc>
              <a:spcAft>
                <a:spcPts val="600"/>
              </a:spcAft>
              <a:buClr>
                <a:schemeClr val="dk1"/>
              </a:buClr>
              <a:buSzPts val="1100"/>
              <a:buFont typeface="Arial" panose="020B0604020202020204" pitchFamily="34" charset="0"/>
              <a:buChar char="•"/>
            </a:pPr>
            <a:r>
              <a:rPr lang="en-US" sz="2400" dirty="0"/>
              <a:t>U18 consent form (for external visits or high-risk activity)</a:t>
            </a:r>
          </a:p>
          <a:p>
            <a:pPr marL="342900" indent="-228600">
              <a:lnSpc>
                <a:spcPct val="90000"/>
              </a:lnSpc>
              <a:spcAft>
                <a:spcPts val="600"/>
              </a:spcAft>
              <a:buClr>
                <a:schemeClr val="dk1"/>
              </a:buClr>
              <a:buSzPts val="1100"/>
              <a:buFont typeface="Arial" panose="020B0604020202020204" pitchFamily="34" charset="0"/>
              <a:buChar char="•"/>
            </a:pPr>
            <a:r>
              <a:rPr lang="en-US" sz="2400" dirty="0"/>
              <a:t>Risk Assessment template </a:t>
            </a:r>
          </a:p>
          <a:p>
            <a:pPr marL="342900" indent="-228600">
              <a:lnSpc>
                <a:spcPct val="90000"/>
              </a:lnSpc>
              <a:spcAft>
                <a:spcPts val="600"/>
              </a:spcAft>
              <a:buClr>
                <a:schemeClr val="dk1"/>
              </a:buClr>
              <a:buSzPts val="1100"/>
              <a:buFont typeface="Arial" panose="020B0604020202020204" pitchFamily="34" charset="0"/>
              <a:buChar char="•"/>
            </a:pPr>
            <a:r>
              <a:rPr lang="en-US" sz="2400" dirty="0"/>
              <a:t>Transport request form</a:t>
            </a:r>
          </a:p>
          <a:p>
            <a:pPr indent="-228600">
              <a:lnSpc>
                <a:spcPct val="90000"/>
              </a:lnSpc>
              <a:buFont typeface="Arial" panose="020B0604020202020204" pitchFamily="34" charset="0"/>
              <a:buChar char="•"/>
            </a:pPr>
            <a:endParaRPr lang="en-US" dirty="0"/>
          </a:p>
          <a:p>
            <a:pPr>
              <a:lnSpc>
                <a:spcPct val="90000"/>
              </a:lnSpc>
              <a:buClr>
                <a:schemeClr val="dk1"/>
              </a:buClr>
              <a:buSzPts val="1100"/>
            </a:pPr>
            <a:endParaRPr lang="en-US" dirty="0"/>
          </a:p>
        </p:txBody>
      </p:sp>
      <p:grpSp>
        <p:nvGrpSpPr>
          <p:cNvPr id="3" name="Group 2">
            <a:extLst>
              <a:ext uri="{FF2B5EF4-FFF2-40B4-BE49-F238E27FC236}">
                <a16:creationId xmlns:a16="http://schemas.microsoft.com/office/drawing/2014/main" id="{8FECFCD2-6A59-E907-10F2-0E815829C2F6}"/>
              </a:ext>
            </a:extLst>
          </p:cNvPr>
          <p:cNvGrpSpPr/>
          <p:nvPr/>
        </p:nvGrpSpPr>
        <p:grpSpPr>
          <a:xfrm>
            <a:off x="-456905" y="2434882"/>
            <a:ext cx="2296088" cy="3025769"/>
            <a:chOff x="-456905" y="2434882"/>
            <a:chExt cx="2296088" cy="3025769"/>
          </a:xfrm>
        </p:grpSpPr>
        <p:grpSp>
          <p:nvGrpSpPr>
            <p:cNvPr id="4" name="Group 3">
              <a:extLst>
                <a:ext uri="{FF2B5EF4-FFF2-40B4-BE49-F238E27FC236}">
                  <a16:creationId xmlns:a16="http://schemas.microsoft.com/office/drawing/2014/main" id="{A2732130-A7E6-2FA4-E41D-BA5CCB8774FC}"/>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8" name="Rounded Rectangle 17">
                <a:extLst>
                  <a:ext uri="{FF2B5EF4-FFF2-40B4-BE49-F238E27FC236}">
                    <a16:creationId xmlns:a16="http://schemas.microsoft.com/office/drawing/2014/main" id="{719F6AE7-F5C5-FB0E-6A4B-35020E949B21}"/>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116F9508-9536-6295-E212-9F4B44B701F7}"/>
                  </a:ext>
                </a:extLst>
              </p:cNvPr>
              <p:cNvSpPr/>
              <p:nvPr/>
            </p:nvSpPr>
            <p:spPr>
              <a:xfrm>
                <a:off x="-409433" y="2315827"/>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2A310159-CED7-2890-453B-1E09F3AAEA6F}"/>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E6F2FD87-4A0B-CC7E-7416-F0DF8E9A3976}"/>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75FC066D-728B-788A-B74C-F34E0C353BB3}"/>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9836CAC-9000-E8D9-A90D-F34E7747AB7E}"/>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80475DC-56FC-CB25-0038-30AF7E073CA2}"/>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C6D8D7C-EAF2-1B2B-0652-2C22AECE6D78}"/>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9C1E6D7-93D4-9F79-B6A3-572BF4242BC7}"/>
                </a:ext>
              </a:extLst>
            </p:cNvPr>
            <p:cNvGrpSpPr/>
            <p:nvPr/>
          </p:nvGrpSpPr>
          <p:grpSpPr>
            <a:xfrm>
              <a:off x="-13879" y="2434882"/>
              <a:ext cx="1853062" cy="3025769"/>
              <a:chOff x="-13879" y="2434882"/>
              <a:chExt cx="1853062" cy="3025769"/>
            </a:xfrm>
          </p:grpSpPr>
          <p:sp>
            <p:nvSpPr>
              <p:cNvPr id="7" name="TextBox 6">
                <a:extLst>
                  <a:ext uri="{FF2B5EF4-FFF2-40B4-BE49-F238E27FC236}">
                    <a16:creationId xmlns:a16="http://schemas.microsoft.com/office/drawing/2014/main" id="{5E8A1594-18DE-A311-D370-F473274F0D0B}"/>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8" name="TextBox 7">
                <a:extLst>
                  <a:ext uri="{FF2B5EF4-FFF2-40B4-BE49-F238E27FC236}">
                    <a16:creationId xmlns:a16="http://schemas.microsoft.com/office/drawing/2014/main" id="{256819E7-8157-2040-C18D-9564B5466566}"/>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9" name="TextBox 8">
                <a:extLst>
                  <a:ext uri="{FF2B5EF4-FFF2-40B4-BE49-F238E27FC236}">
                    <a16:creationId xmlns:a16="http://schemas.microsoft.com/office/drawing/2014/main" id="{24CBE606-BD46-69F3-A1F9-34721A1E44A8}"/>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1" name="TextBox 10">
                <a:extLst>
                  <a:ext uri="{FF2B5EF4-FFF2-40B4-BE49-F238E27FC236}">
                    <a16:creationId xmlns:a16="http://schemas.microsoft.com/office/drawing/2014/main" id="{D677D4AE-0A79-92A1-56EA-66A979C51AD0}"/>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3" name="TextBox 12">
                <a:extLst>
                  <a:ext uri="{FF2B5EF4-FFF2-40B4-BE49-F238E27FC236}">
                    <a16:creationId xmlns:a16="http://schemas.microsoft.com/office/drawing/2014/main" id="{82948159-1966-241E-B895-34C1644B82CB}"/>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5" name="TextBox 14">
                <a:extLst>
                  <a:ext uri="{FF2B5EF4-FFF2-40B4-BE49-F238E27FC236}">
                    <a16:creationId xmlns:a16="http://schemas.microsoft.com/office/drawing/2014/main" id="{0353B486-104E-BE79-1747-3447185BB68B}"/>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6" name="TextBox 15">
                <a:extLst>
                  <a:ext uri="{FF2B5EF4-FFF2-40B4-BE49-F238E27FC236}">
                    <a16:creationId xmlns:a16="http://schemas.microsoft.com/office/drawing/2014/main" id="{88C0A932-9015-0D1C-94A1-DF38B684B311}"/>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7" name="TextBox 16">
                <a:extLst>
                  <a:ext uri="{FF2B5EF4-FFF2-40B4-BE49-F238E27FC236}">
                    <a16:creationId xmlns:a16="http://schemas.microsoft.com/office/drawing/2014/main" id="{B4486FCF-91E4-A51B-63EC-80BA8D9544F1}"/>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251137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CDB13D-6671-3EFD-34D8-5B8990AF9E50}"/>
              </a:ext>
            </a:extLst>
          </p:cNvPr>
          <p:cNvGrpSpPr/>
          <p:nvPr/>
        </p:nvGrpSpPr>
        <p:grpSpPr>
          <a:xfrm>
            <a:off x="-456905" y="2434882"/>
            <a:ext cx="2296088" cy="3025769"/>
            <a:chOff x="-456905" y="2434882"/>
            <a:chExt cx="2296088" cy="3025769"/>
          </a:xfrm>
        </p:grpSpPr>
        <p:grpSp>
          <p:nvGrpSpPr>
            <p:cNvPr id="3" name="Group 2">
              <a:extLst>
                <a:ext uri="{FF2B5EF4-FFF2-40B4-BE49-F238E27FC236}">
                  <a16:creationId xmlns:a16="http://schemas.microsoft.com/office/drawing/2014/main" id="{9DD13CCA-2E9B-E637-E7F2-3C7D91950223}"/>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4" name="Rounded Rectangle 13">
                <a:extLst>
                  <a:ext uri="{FF2B5EF4-FFF2-40B4-BE49-F238E27FC236}">
                    <a16:creationId xmlns:a16="http://schemas.microsoft.com/office/drawing/2014/main" id="{30B0DD26-36AE-6FBB-FBD5-DFA0A18397DD}"/>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CE782325-9386-C8E0-15A6-1FA3AA26C251}"/>
                  </a:ext>
                </a:extLst>
              </p:cNvPr>
              <p:cNvSpPr/>
              <p:nvPr/>
            </p:nvSpPr>
            <p:spPr>
              <a:xfrm>
                <a:off x="-409433" y="2315827"/>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F57C4E6-EE74-CC1E-C999-8907A114D690}"/>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2595BEAE-E267-E297-6EDA-5514163999DD}"/>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1608B16-4261-E30F-5B74-9151478E9B12}"/>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E7AE9A2-6093-FF40-2EAD-37B5E0B7BDAE}"/>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3F0AC75B-9708-9915-9509-BBB08AFAB2DE}"/>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979BCA55-8638-C392-CB48-923B61569D91}"/>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A10C01A9-DC24-FBF0-A8A3-2D48637ACB4A}"/>
                </a:ext>
              </a:extLst>
            </p:cNvPr>
            <p:cNvGrpSpPr/>
            <p:nvPr/>
          </p:nvGrpSpPr>
          <p:grpSpPr>
            <a:xfrm>
              <a:off x="-13879" y="2434882"/>
              <a:ext cx="1853062" cy="3025769"/>
              <a:chOff x="-13879" y="2434882"/>
              <a:chExt cx="1853062" cy="3025769"/>
            </a:xfrm>
          </p:grpSpPr>
          <p:sp>
            <p:nvSpPr>
              <p:cNvPr id="6" name="TextBox 5">
                <a:extLst>
                  <a:ext uri="{FF2B5EF4-FFF2-40B4-BE49-F238E27FC236}">
                    <a16:creationId xmlns:a16="http://schemas.microsoft.com/office/drawing/2014/main" id="{7BB56ABE-46F4-33D9-015D-86ECFCE19972}"/>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7" name="TextBox 6">
                <a:extLst>
                  <a:ext uri="{FF2B5EF4-FFF2-40B4-BE49-F238E27FC236}">
                    <a16:creationId xmlns:a16="http://schemas.microsoft.com/office/drawing/2014/main" id="{B88E4442-7DAC-4153-65A2-A8095412E8C3}"/>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8" name="TextBox 7">
                <a:extLst>
                  <a:ext uri="{FF2B5EF4-FFF2-40B4-BE49-F238E27FC236}">
                    <a16:creationId xmlns:a16="http://schemas.microsoft.com/office/drawing/2014/main" id="{252989A6-5E9E-DFC3-A8EC-D69F7F02B143}"/>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9" name="TextBox 8">
                <a:extLst>
                  <a:ext uri="{FF2B5EF4-FFF2-40B4-BE49-F238E27FC236}">
                    <a16:creationId xmlns:a16="http://schemas.microsoft.com/office/drawing/2014/main" id="{B3F79213-795C-9BAD-61C3-1A51F581BBD4}"/>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0" name="TextBox 9">
                <a:extLst>
                  <a:ext uri="{FF2B5EF4-FFF2-40B4-BE49-F238E27FC236}">
                    <a16:creationId xmlns:a16="http://schemas.microsoft.com/office/drawing/2014/main" id="{AE499E4E-127C-4F43-DEDE-AC25EA5F83C5}"/>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1" name="TextBox 10">
                <a:extLst>
                  <a:ext uri="{FF2B5EF4-FFF2-40B4-BE49-F238E27FC236}">
                    <a16:creationId xmlns:a16="http://schemas.microsoft.com/office/drawing/2014/main" id="{88619D56-8762-F705-DAFF-DE61598676DE}"/>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2" name="TextBox 11">
                <a:extLst>
                  <a:ext uri="{FF2B5EF4-FFF2-40B4-BE49-F238E27FC236}">
                    <a16:creationId xmlns:a16="http://schemas.microsoft.com/office/drawing/2014/main" id="{793A0646-CEA1-EB0A-8B4F-22AC4BE3AEBA}"/>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3" name="TextBox 12">
                <a:extLst>
                  <a:ext uri="{FF2B5EF4-FFF2-40B4-BE49-F238E27FC236}">
                    <a16:creationId xmlns:a16="http://schemas.microsoft.com/office/drawing/2014/main" id="{95DEF8BE-DBF0-4F45-DFE1-4554BC091146}"/>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pic>
        <p:nvPicPr>
          <p:cNvPr id="23" name="Picture 22">
            <a:extLst>
              <a:ext uri="{FF2B5EF4-FFF2-40B4-BE49-F238E27FC236}">
                <a16:creationId xmlns:a16="http://schemas.microsoft.com/office/drawing/2014/main" id="{ED687B5E-128A-CD60-9809-F4B0059CB6C8}"/>
              </a:ext>
            </a:extLst>
          </p:cNvPr>
          <p:cNvPicPr>
            <a:picLocks noChangeAspect="1"/>
          </p:cNvPicPr>
          <p:nvPr/>
        </p:nvPicPr>
        <p:blipFill>
          <a:blip r:embed="rId3"/>
          <a:stretch>
            <a:fillRect/>
          </a:stretch>
        </p:blipFill>
        <p:spPr>
          <a:xfrm>
            <a:off x="1962150" y="219075"/>
            <a:ext cx="8267700" cy="6419850"/>
          </a:xfrm>
          <a:prstGeom prst="rect">
            <a:avLst/>
          </a:prstGeom>
        </p:spPr>
      </p:pic>
    </p:spTree>
    <p:extLst>
      <p:ext uri="{BB962C8B-B14F-4D97-AF65-F5344CB8AC3E}">
        <p14:creationId xmlns:p14="http://schemas.microsoft.com/office/powerpoint/2010/main" val="103698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BBA1D6-2218-8B2F-6217-4D91FFE3B5CB}"/>
              </a:ext>
            </a:extLst>
          </p:cNvPr>
          <p:cNvPicPr>
            <a:picLocks noChangeAspect="1"/>
          </p:cNvPicPr>
          <p:nvPr/>
        </p:nvPicPr>
        <p:blipFill>
          <a:blip r:embed="rId2"/>
          <a:stretch>
            <a:fillRect/>
          </a:stretch>
        </p:blipFill>
        <p:spPr>
          <a:xfrm>
            <a:off x="1838654" y="0"/>
            <a:ext cx="8723376" cy="6858000"/>
          </a:xfrm>
          <a:prstGeom prst="rect">
            <a:avLst/>
          </a:prstGeom>
        </p:spPr>
      </p:pic>
      <p:sp>
        <p:nvSpPr>
          <p:cNvPr id="2" name="Teardrop 1">
            <a:extLst>
              <a:ext uri="{FF2B5EF4-FFF2-40B4-BE49-F238E27FC236}">
                <a16:creationId xmlns:a16="http://schemas.microsoft.com/office/drawing/2014/main" id="{7C928626-1B01-BF17-D390-104511E6BEC3}"/>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grpSp>
        <p:nvGrpSpPr>
          <p:cNvPr id="3" name="Group 2">
            <a:extLst>
              <a:ext uri="{FF2B5EF4-FFF2-40B4-BE49-F238E27FC236}">
                <a16:creationId xmlns:a16="http://schemas.microsoft.com/office/drawing/2014/main" id="{B6059A34-9226-3E5E-DA09-2BE2DF496098}"/>
              </a:ext>
            </a:extLst>
          </p:cNvPr>
          <p:cNvGrpSpPr/>
          <p:nvPr/>
        </p:nvGrpSpPr>
        <p:grpSpPr>
          <a:xfrm>
            <a:off x="-456905" y="2434882"/>
            <a:ext cx="2296088" cy="3025769"/>
            <a:chOff x="-456905" y="2434882"/>
            <a:chExt cx="2296088" cy="3025769"/>
          </a:xfrm>
        </p:grpSpPr>
        <p:grpSp>
          <p:nvGrpSpPr>
            <p:cNvPr id="5" name="Group 4">
              <a:extLst>
                <a:ext uri="{FF2B5EF4-FFF2-40B4-BE49-F238E27FC236}">
                  <a16:creationId xmlns:a16="http://schemas.microsoft.com/office/drawing/2014/main" id="{1C38C489-75AF-BA64-A38B-D1A27EB603D7}"/>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5" name="Rounded Rectangle 14">
                <a:extLst>
                  <a:ext uri="{FF2B5EF4-FFF2-40B4-BE49-F238E27FC236}">
                    <a16:creationId xmlns:a16="http://schemas.microsoft.com/office/drawing/2014/main" id="{04AC09F4-746D-7A8F-2171-A0928864183F}"/>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FD94125E-140D-CB13-933A-815DEADD3C82}"/>
                  </a:ext>
                </a:extLst>
              </p:cNvPr>
              <p:cNvSpPr/>
              <p:nvPr/>
            </p:nvSpPr>
            <p:spPr>
              <a:xfrm>
                <a:off x="-409433" y="2315827"/>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a:extLst>
                  <a:ext uri="{FF2B5EF4-FFF2-40B4-BE49-F238E27FC236}">
                    <a16:creationId xmlns:a16="http://schemas.microsoft.com/office/drawing/2014/main" id="{986FF71A-95F6-A9BC-8445-B2B7BD23B0BD}"/>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31BAE415-0144-7E22-23D6-1D5C172B2AA3}"/>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69FE580-6DEF-6093-2A50-72C6B5D6D75C}"/>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E18618D-3816-94D7-B5BF-B48E0CBAB475}"/>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C6B17C4-C1BF-AFCF-EF30-E78F597CAA24}"/>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2CB41A20-7F4C-2FDD-834B-456183E3E47E}"/>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EC158825-65DD-3FB6-8A50-4FAB8FFDA8ED}"/>
                </a:ext>
              </a:extLst>
            </p:cNvPr>
            <p:cNvGrpSpPr/>
            <p:nvPr/>
          </p:nvGrpSpPr>
          <p:grpSpPr>
            <a:xfrm>
              <a:off x="-13879" y="2434882"/>
              <a:ext cx="1853062" cy="3025769"/>
              <a:chOff x="-13879" y="2434882"/>
              <a:chExt cx="1853062" cy="3025769"/>
            </a:xfrm>
          </p:grpSpPr>
          <p:sp>
            <p:nvSpPr>
              <p:cNvPr id="7" name="TextBox 6">
                <a:extLst>
                  <a:ext uri="{FF2B5EF4-FFF2-40B4-BE49-F238E27FC236}">
                    <a16:creationId xmlns:a16="http://schemas.microsoft.com/office/drawing/2014/main" id="{BF90B268-7CF7-ED6A-BF0D-0DC847332D61}"/>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8" name="TextBox 7">
                <a:extLst>
                  <a:ext uri="{FF2B5EF4-FFF2-40B4-BE49-F238E27FC236}">
                    <a16:creationId xmlns:a16="http://schemas.microsoft.com/office/drawing/2014/main" id="{921DABFF-AE36-CCF2-3DB7-369AFFE660EC}"/>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9" name="TextBox 8">
                <a:extLst>
                  <a:ext uri="{FF2B5EF4-FFF2-40B4-BE49-F238E27FC236}">
                    <a16:creationId xmlns:a16="http://schemas.microsoft.com/office/drawing/2014/main" id="{913E2225-78C9-3586-C0BE-C31BEF2418AC}"/>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0" name="TextBox 9">
                <a:extLst>
                  <a:ext uri="{FF2B5EF4-FFF2-40B4-BE49-F238E27FC236}">
                    <a16:creationId xmlns:a16="http://schemas.microsoft.com/office/drawing/2014/main" id="{CFD9BA00-B98E-B6FF-AD37-F50259107E81}"/>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1" name="TextBox 10">
                <a:extLst>
                  <a:ext uri="{FF2B5EF4-FFF2-40B4-BE49-F238E27FC236}">
                    <a16:creationId xmlns:a16="http://schemas.microsoft.com/office/drawing/2014/main" id="{B3D0115A-EEFB-C41B-F9A8-705B0D517BB0}"/>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2" name="TextBox 11">
                <a:extLst>
                  <a:ext uri="{FF2B5EF4-FFF2-40B4-BE49-F238E27FC236}">
                    <a16:creationId xmlns:a16="http://schemas.microsoft.com/office/drawing/2014/main" id="{67CB1CA4-1CEE-037A-ACFF-292109A36DBD}"/>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3" name="TextBox 12">
                <a:extLst>
                  <a:ext uri="{FF2B5EF4-FFF2-40B4-BE49-F238E27FC236}">
                    <a16:creationId xmlns:a16="http://schemas.microsoft.com/office/drawing/2014/main" id="{9960602E-5F17-1A30-4853-9AF6C7F0A41C}"/>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4" name="TextBox 13">
                <a:extLst>
                  <a:ext uri="{FF2B5EF4-FFF2-40B4-BE49-F238E27FC236}">
                    <a16:creationId xmlns:a16="http://schemas.microsoft.com/office/drawing/2014/main" id="{8372D51A-6DDD-9BFE-17AC-CD2B9EFFAAFF}"/>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72161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2"/>
        <p:cNvGrpSpPr/>
        <p:nvPr/>
      </p:nvGrpSpPr>
      <p:grpSpPr>
        <a:xfrm>
          <a:off x="0" y="0"/>
          <a:ext cx="0" cy="0"/>
          <a:chOff x="0" y="0"/>
          <a:chExt cx="0" cy="0"/>
        </a:xfrm>
      </p:grpSpPr>
      <p:sp useBgFill="1">
        <p:nvSpPr>
          <p:cNvPr id="500" name="Rectangle 49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6" name="Picture 495">
            <a:extLst>
              <a:ext uri="{FF2B5EF4-FFF2-40B4-BE49-F238E27FC236}">
                <a16:creationId xmlns:a16="http://schemas.microsoft.com/office/drawing/2014/main" id="{E44381C1-44EB-5BAA-7EC0-C1424052564E}"/>
              </a:ext>
            </a:extLst>
          </p:cNvPr>
          <p:cNvPicPr>
            <a:picLocks noChangeAspect="1"/>
          </p:cNvPicPr>
          <p:nvPr/>
        </p:nvPicPr>
        <p:blipFill rotWithShape="1">
          <a:blip r:embed="rId3"/>
          <a:srcRect b="5436"/>
          <a:stretch/>
        </p:blipFill>
        <p:spPr>
          <a:xfrm>
            <a:off x="2522356" y="10"/>
            <a:ext cx="9669642" cy="6857990"/>
          </a:xfrm>
          <a:prstGeom prst="rect">
            <a:avLst/>
          </a:prstGeom>
        </p:spPr>
      </p:pic>
      <p:sp>
        <p:nvSpPr>
          <p:cNvPr id="502" name="Rectangle 50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234DD58-58CE-51A7-0119-8F3313FD9D3B}"/>
              </a:ext>
            </a:extLst>
          </p:cNvPr>
          <p:cNvSpPr txBox="1">
            <a:spLocks/>
          </p:cNvSpPr>
          <p:nvPr/>
        </p:nvSpPr>
        <p:spPr>
          <a:xfrm>
            <a:off x="838200" y="365125"/>
            <a:ext cx="6251532" cy="189991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4000" dirty="0"/>
              <a:t>Onsite events / activities</a:t>
            </a:r>
          </a:p>
        </p:txBody>
      </p:sp>
      <p:sp>
        <p:nvSpPr>
          <p:cNvPr id="494" name="Google Shape;494;p62"/>
          <p:cNvSpPr txBox="1"/>
          <p:nvPr/>
        </p:nvSpPr>
        <p:spPr>
          <a:xfrm>
            <a:off x="1922042" y="1991638"/>
            <a:ext cx="7390263" cy="4501237"/>
          </a:xfrm>
          <a:prstGeom prst="rect">
            <a:avLst/>
          </a:prstGeom>
        </p:spPr>
        <p:txBody>
          <a:bodyPr spcFirstLastPara="1" vert="horz" lIns="91440" tIns="45720" rIns="91440" bIns="45720" rtlCol="0" anchorCtr="0">
            <a:normAutofit fontScale="77500" lnSpcReduction="20000"/>
          </a:bodyPr>
          <a:lstStyle/>
          <a:p>
            <a:pPr>
              <a:lnSpc>
                <a:spcPct val="90000"/>
              </a:lnSpc>
              <a:spcAft>
                <a:spcPts val="600"/>
              </a:spcAft>
              <a:buClr>
                <a:schemeClr val="dk1"/>
              </a:buClr>
              <a:buSzPts val="1100"/>
            </a:pPr>
            <a:r>
              <a:rPr lang="en-US" sz="2400" b="1" dirty="0"/>
              <a:t>You’ll need to let the C&amp;S Officer know what events you’re planning.</a:t>
            </a:r>
          </a:p>
          <a:p>
            <a:pPr indent="-228600">
              <a:lnSpc>
                <a:spcPct val="90000"/>
              </a:lnSpc>
              <a:spcAft>
                <a:spcPts val="600"/>
              </a:spcAft>
              <a:buClr>
                <a:schemeClr val="dk1"/>
              </a:buClr>
              <a:buSzPts val="1100"/>
              <a:buFont typeface="Arial" panose="020B0604020202020204" pitchFamily="34" charset="0"/>
              <a:buChar char="•"/>
            </a:pPr>
            <a:endParaRPr lang="en-US" sz="2400" b="1" dirty="0"/>
          </a:p>
          <a:p>
            <a:pPr>
              <a:lnSpc>
                <a:spcPct val="90000"/>
              </a:lnSpc>
              <a:spcAft>
                <a:spcPts val="600"/>
              </a:spcAft>
              <a:buClr>
                <a:schemeClr val="dk1"/>
              </a:buClr>
              <a:buSzPts val="1100"/>
            </a:pPr>
            <a:r>
              <a:rPr lang="en-US" sz="2400" u="sng" dirty="0"/>
              <a:t>Booking rooms at </a:t>
            </a:r>
            <a:r>
              <a:rPr lang="en-US" sz="2400" u="sng" dirty="0" err="1"/>
              <a:t>Hartpury</a:t>
            </a:r>
            <a:r>
              <a:rPr lang="en-US" sz="2400" u="sng" dirty="0"/>
              <a:t>:</a:t>
            </a:r>
          </a:p>
          <a:p>
            <a:pPr>
              <a:lnSpc>
                <a:spcPct val="90000"/>
              </a:lnSpc>
              <a:spcAft>
                <a:spcPts val="600"/>
              </a:spcAft>
              <a:buClr>
                <a:schemeClr val="dk1"/>
              </a:buClr>
              <a:buSzPts val="1100"/>
            </a:pPr>
            <a:r>
              <a:rPr lang="en-US" sz="2400" dirty="0"/>
              <a:t>Email the C&amp;S Officer with the following information: </a:t>
            </a:r>
          </a:p>
          <a:p>
            <a:pPr marL="609585" indent="-228600">
              <a:lnSpc>
                <a:spcPct val="90000"/>
              </a:lnSpc>
              <a:spcAft>
                <a:spcPts val="600"/>
              </a:spcAft>
              <a:buSzPts val="1400"/>
              <a:buFont typeface="Arial" panose="020B0604020202020204" pitchFamily="34" charset="0"/>
              <a:buChar char="•"/>
            </a:pPr>
            <a:r>
              <a:rPr lang="en-US" sz="2400" dirty="0"/>
              <a:t>Date</a:t>
            </a:r>
          </a:p>
          <a:p>
            <a:pPr marL="609585" indent="-228600">
              <a:lnSpc>
                <a:spcPct val="90000"/>
              </a:lnSpc>
              <a:spcAft>
                <a:spcPts val="600"/>
              </a:spcAft>
              <a:buSzPts val="1400"/>
              <a:buFont typeface="Arial" panose="020B0604020202020204" pitchFamily="34" charset="0"/>
              <a:buChar char="•"/>
            </a:pPr>
            <a:r>
              <a:rPr lang="en-US" sz="2400" dirty="0"/>
              <a:t>Time (start and finish) </a:t>
            </a:r>
          </a:p>
          <a:p>
            <a:pPr marL="609585" indent="-228600">
              <a:lnSpc>
                <a:spcPct val="90000"/>
              </a:lnSpc>
              <a:spcAft>
                <a:spcPts val="600"/>
              </a:spcAft>
              <a:buSzPts val="1400"/>
              <a:buFont typeface="Arial" panose="020B0604020202020204" pitchFamily="34" charset="0"/>
              <a:buChar char="•"/>
            </a:pPr>
            <a:r>
              <a:rPr lang="en-US" sz="2400" dirty="0"/>
              <a:t>Preferred room</a:t>
            </a:r>
          </a:p>
          <a:p>
            <a:pPr marL="609585" indent="-228600">
              <a:lnSpc>
                <a:spcPct val="90000"/>
              </a:lnSpc>
              <a:spcAft>
                <a:spcPts val="600"/>
              </a:spcAft>
              <a:buSzPts val="1400"/>
              <a:buFont typeface="Arial" panose="020B0604020202020204" pitchFamily="34" charset="0"/>
              <a:buChar char="•"/>
            </a:pPr>
            <a:r>
              <a:rPr lang="en-US" sz="2400" dirty="0"/>
              <a:t>Number of attendees</a:t>
            </a:r>
          </a:p>
          <a:p>
            <a:pPr indent="-228600">
              <a:lnSpc>
                <a:spcPct val="90000"/>
              </a:lnSpc>
              <a:spcAft>
                <a:spcPts val="600"/>
              </a:spcAft>
              <a:buFont typeface="Arial" panose="020B0604020202020204" pitchFamily="34" charset="0"/>
              <a:buChar char="•"/>
            </a:pPr>
            <a:endParaRPr lang="en-US" sz="2400" dirty="0"/>
          </a:p>
          <a:p>
            <a:pPr>
              <a:lnSpc>
                <a:spcPct val="90000"/>
              </a:lnSpc>
              <a:spcAft>
                <a:spcPts val="600"/>
              </a:spcAft>
              <a:buClr>
                <a:schemeClr val="dk1"/>
              </a:buClr>
              <a:buSzPts val="1100"/>
            </a:pPr>
            <a:r>
              <a:rPr lang="en-US" sz="2400" u="sng" dirty="0"/>
              <a:t>Permissions:</a:t>
            </a:r>
          </a:p>
          <a:p>
            <a:pPr>
              <a:lnSpc>
                <a:spcPct val="90000"/>
              </a:lnSpc>
              <a:spcAft>
                <a:spcPts val="600"/>
              </a:spcAft>
              <a:buClr>
                <a:schemeClr val="dk1"/>
              </a:buClr>
              <a:buSzPts val="1100"/>
            </a:pPr>
            <a:r>
              <a:rPr lang="en-US" sz="2400" dirty="0"/>
              <a:t>You’ll need permission from the building owner to host onsite activities e.g. in Legends or down at the sports academy – contact us if you’re not sure!  </a:t>
            </a:r>
          </a:p>
          <a:p>
            <a:pPr>
              <a:lnSpc>
                <a:spcPct val="90000"/>
              </a:lnSpc>
              <a:spcAft>
                <a:spcPts val="600"/>
              </a:spcAft>
              <a:buClr>
                <a:schemeClr val="dk1"/>
              </a:buClr>
              <a:buSzPts val="1100"/>
            </a:pPr>
            <a:r>
              <a:rPr lang="en-US" sz="2400" dirty="0"/>
              <a:t>Legends need 1 week notice of events where food/drink consumed! </a:t>
            </a:r>
          </a:p>
          <a:p>
            <a:pPr>
              <a:lnSpc>
                <a:spcPct val="90000"/>
              </a:lnSpc>
              <a:spcAft>
                <a:spcPts val="600"/>
              </a:spcAft>
              <a:buClr>
                <a:schemeClr val="dk1"/>
              </a:buClr>
              <a:buSzPts val="1100"/>
            </a:pPr>
            <a:endParaRPr lang="en-US" sz="2400" dirty="0"/>
          </a:p>
          <a:p>
            <a:pPr>
              <a:lnSpc>
                <a:spcPct val="90000"/>
              </a:lnSpc>
              <a:spcAft>
                <a:spcPts val="600"/>
              </a:spcAft>
              <a:buClr>
                <a:schemeClr val="dk1"/>
              </a:buClr>
              <a:buSzPts val="1100"/>
            </a:pPr>
            <a:r>
              <a:rPr lang="en-US" sz="2400" dirty="0"/>
              <a:t>Create a risk assessment … </a:t>
            </a:r>
          </a:p>
        </p:txBody>
      </p:sp>
      <p:sp>
        <p:nvSpPr>
          <p:cNvPr id="3" name="Teardrop 2">
            <a:extLst>
              <a:ext uri="{FF2B5EF4-FFF2-40B4-BE49-F238E27FC236}">
                <a16:creationId xmlns:a16="http://schemas.microsoft.com/office/drawing/2014/main" id="{02EA6723-051F-1EC8-09C5-239C07E0E019}"/>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grpSp>
        <p:nvGrpSpPr>
          <p:cNvPr id="4" name="Group 3">
            <a:extLst>
              <a:ext uri="{FF2B5EF4-FFF2-40B4-BE49-F238E27FC236}">
                <a16:creationId xmlns:a16="http://schemas.microsoft.com/office/drawing/2014/main" id="{6348F21E-C9F0-761E-1D94-05618C9208CA}"/>
              </a:ext>
            </a:extLst>
          </p:cNvPr>
          <p:cNvGrpSpPr/>
          <p:nvPr/>
        </p:nvGrpSpPr>
        <p:grpSpPr>
          <a:xfrm>
            <a:off x="-456905" y="2434882"/>
            <a:ext cx="2296088" cy="3025769"/>
            <a:chOff x="-456905" y="2434882"/>
            <a:chExt cx="2296088" cy="3025769"/>
          </a:xfrm>
        </p:grpSpPr>
        <p:grpSp>
          <p:nvGrpSpPr>
            <p:cNvPr id="5" name="Group 4">
              <a:extLst>
                <a:ext uri="{FF2B5EF4-FFF2-40B4-BE49-F238E27FC236}">
                  <a16:creationId xmlns:a16="http://schemas.microsoft.com/office/drawing/2014/main" id="{CF133FC0-EF85-E88D-4B28-7224567F9DDD}"/>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5" name="Rounded Rectangle 14">
                <a:extLst>
                  <a:ext uri="{FF2B5EF4-FFF2-40B4-BE49-F238E27FC236}">
                    <a16:creationId xmlns:a16="http://schemas.microsoft.com/office/drawing/2014/main" id="{7D309153-11C6-45CF-A0A4-A0D9182DD87C}"/>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D23755A3-F187-FEE5-BA5D-36253C3608ED}"/>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8FBBD604-271B-4B3B-0ECA-0882852E1627}"/>
                  </a:ext>
                </a:extLst>
              </p:cNvPr>
              <p:cNvSpPr/>
              <p:nvPr/>
            </p:nvSpPr>
            <p:spPr>
              <a:xfrm>
                <a:off x="-409433" y="2693410"/>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6BDA06AB-A7E5-3EEF-D7B5-2BB99A29B2AB}"/>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35A17843-B063-1D4D-86BE-17ADD5528CF2}"/>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CD107335-6767-A84A-59CC-760F05F181C3}"/>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083E1F69-CC6D-5BF8-F5E7-B036909AA94E}"/>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E8F8C7C6-D6F1-94A1-7372-8C549AFA1150}"/>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81025A42-6DA8-C775-ED31-E9F0FAABA218}"/>
                </a:ext>
              </a:extLst>
            </p:cNvPr>
            <p:cNvGrpSpPr/>
            <p:nvPr/>
          </p:nvGrpSpPr>
          <p:grpSpPr>
            <a:xfrm>
              <a:off x="-13879" y="2434882"/>
              <a:ext cx="1853062" cy="3025769"/>
              <a:chOff x="-13879" y="2434882"/>
              <a:chExt cx="1853062" cy="3025769"/>
            </a:xfrm>
          </p:grpSpPr>
          <p:sp>
            <p:nvSpPr>
              <p:cNvPr id="7" name="TextBox 6">
                <a:extLst>
                  <a:ext uri="{FF2B5EF4-FFF2-40B4-BE49-F238E27FC236}">
                    <a16:creationId xmlns:a16="http://schemas.microsoft.com/office/drawing/2014/main" id="{A332053D-CB51-C8DE-4A3F-A67EF584BEB1}"/>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8" name="TextBox 7">
                <a:extLst>
                  <a:ext uri="{FF2B5EF4-FFF2-40B4-BE49-F238E27FC236}">
                    <a16:creationId xmlns:a16="http://schemas.microsoft.com/office/drawing/2014/main" id="{E68575C3-4047-9CD6-5EBC-24C39C9C4B49}"/>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9" name="TextBox 8">
                <a:extLst>
                  <a:ext uri="{FF2B5EF4-FFF2-40B4-BE49-F238E27FC236}">
                    <a16:creationId xmlns:a16="http://schemas.microsoft.com/office/drawing/2014/main" id="{C6151B96-0D3D-756D-EA21-6AAD1A3463CD}"/>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0" name="TextBox 9">
                <a:extLst>
                  <a:ext uri="{FF2B5EF4-FFF2-40B4-BE49-F238E27FC236}">
                    <a16:creationId xmlns:a16="http://schemas.microsoft.com/office/drawing/2014/main" id="{67354B1D-44C4-2CFC-D4A2-212A22EE1127}"/>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1" name="TextBox 10">
                <a:extLst>
                  <a:ext uri="{FF2B5EF4-FFF2-40B4-BE49-F238E27FC236}">
                    <a16:creationId xmlns:a16="http://schemas.microsoft.com/office/drawing/2014/main" id="{1E67131D-62F3-71C5-918D-3A39732C513D}"/>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2" name="TextBox 11">
                <a:extLst>
                  <a:ext uri="{FF2B5EF4-FFF2-40B4-BE49-F238E27FC236}">
                    <a16:creationId xmlns:a16="http://schemas.microsoft.com/office/drawing/2014/main" id="{75831D45-25FE-2D8A-4019-9AE53CB43CC7}"/>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3" name="TextBox 12">
                <a:extLst>
                  <a:ext uri="{FF2B5EF4-FFF2-40B4-BE49-F238E27FC236}">
                    <a16:creationId xmlns:a16="http://schemas.microsoft.com/office/drawing/2014/main" id="{442DD03A-D9AC-FBA8-B1B8-1F71ADE6981F}"/>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4" name="TextBox 13">
                <a:extLst>
                  <a:ext uri="{FF2B5EF4-FFF2-40B4-BE49-F238E27FC236}">
                    <a16:creationId xmlns:a16="http://schemas.microsoft.com/office/drawing/2014/main" id="{F16A30D0-9B26-9815-AADD-53FF4946EC4C}"/>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7"/>
        <p:cNvGrpSpPr/>
        <p:nvPr/>
      </p:nvGrpSpPr>
      <p:grpSpPr>
        <a:xfrm>
          <a:off x="0" y="0"/>
          <a:ext cx="0" cy="0"/>
          <a:chOff x="0" y="0"/>
          <a:chExt cx="0" cy="0"/>
        </a:xfrm>
      </p:grpSpPr>
      <p:sp useBgFill="1">
        <p:nvSpPr>
          <p:cNvPr id="639" name="Rectangle 63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Right Triangle 64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3" name="Rectangle 642">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1239503-78D6-52AA-20CB-CE39CAFE11FD}"/>
              </a:ext>
            </a:extLst>
          </p:cNvPr>
          <p:cNvSpPr txBox="1">
            <a:spLocks/>
          </p:cNvSpPr>
          <p:nvPr/>
        </p:nvSpPr>
        <p:spPr>
          <a:xfrm>
            <a:off x="804672" y="802955"/>
            <a:ext cx="4977976" cy="14540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600" kern="1200" dirty="0">
                <a:latin typeface="+mj-lt"/>
                <a:ea typeface="+mj-ea"/>
                <a:cs typeface="+mj-cs"/>
              </a:rPr>
              <a:t>Risk Assessments</a:t>
            </a:r>
          </a:p>
        </p:txBody>
      </p:sp>
      <p:sp>
        <p:nvSpPr>
          <p:cNvPr id="6" name="Google Shape;619;p79">
            <a:extLst>
              <a:ext uri="{FF2B5EF4-FFF2-40B4-BE49-F238E27FC236}">
                <a16:creationId xmlns:a16="http://schemas.microsoft.com/office/drawing/2014/main" id="{D179B253-A3AC-6313-A0AF-2416E52B6B14}"/>
              </a:ext>
            </a:extLst>
          </p:cNvPr>
          <p:cNvSpPr txBox="1"/>
          <p:nvPr/>
        </p:nvSpPr>
        <p:spPr>
          <a:xfrm>
            <a:off x="1979985" y="1900417"/>
            <a:ext cx="4408849" cy="4635850"/>
          </a:xfrm>
          <a:prstGeom prst="rect">
            <a:avLst/>
          </a:prstGeom>
        </p:spPr>
        <p:txBody>
          <a:bodyPr spcFirstLastPara="1" vert="horz" lIns="91440" tIns="45720" rIns="91440" bIns="45720" rtlCol="0" anchor="ctr" anchorCtr="0">
            <a:normAutofit lnSpcReduction="10000"/>
          </a:bodyPr>
          <a:lstStyle/>
          <a:p>
            <a:pPr>
              <a:lnSpc>
                <a:spcPct val="90000"/>
              </a:lnSpc>
              <a:buClr>
                <a:schemeClr val="dk1"/>
              </a:buClr>
              <a:buSzPts val="1100"/>
            </a:pPr>
            <a:r>
              <a:rPr lang="en-US" sz="2000" dirty="0"/>
              <a:t>Please refer to </a:t>
            </a:r>
            <a:r>
              <a:rPr lang="en-US" sz="2000" b="1" dirty="0"/>
              <a:t>the SU General Risk Assessment </a:t>
            </a:r>
            <a:r>
              <a:rPr lang="en-US" sz="2000" dirty="0"/>
              <a:t>for all usual activity e.g. typical events on campus and fundraising. </a:t>
            </a:r>
          </a:p>
          <a:p>
            <a:pPr>
              <a:lnSpc>
                <a:spcPct val="90000"/>
              </a:lnSpc>
              <a:buClr>
                <a:schemeClr val="dk1"/>
              </a:buClr>
              <a:buSzPts val="1100"/>
            </a:pPr>
            <a:endParaRPr lang="en-US" sz="2000" dirty="0"/>
          </a:p>
          <a:p>
            <a:pPr>
              <a:lnSpc>
                <a:spcPct val="90000"/>
              </a:lnSpc>
              <a:buClr>
                <a:schemeClr val="dk1"/>
              </a:buClr>
              <a:buSzPts val="1100"/>
            </a:pPr>
            <a:r>
              <a:rPr lang="en-US" sz="2000" dirty="0"/>
              <a:t>A Risk Assessment must also be completed for any activity which goes above and beyond your usual activity e.g. a trip, event or high-risk activity</a:t>
            </a:r>
          </a:p>
          <a:p>
            <a:pPr>
              <a:lnSpc>
                <a:spcPct val="90000"/>
              </a:lnSpc>
              <a:spcBef>
                <a:spcPts val="1333"/>
              </a:spcBef>
              <a:buClr>
                <a:schemeClr val="dk1"/>
              </a:buClr>
              <a:buSzPts val="1100"/>
            </a:pPr>
            <a:r>
              <a:rPr lang="en-US" sz="2000" dirty="0"/>
              <a:t>You’ll need to list everything that could go wrong (Hazards) AND how you’re going to prevent it. </a:t>
            </a:r>
          </a:p>
          <a:p>
            <a:pPr>
              <a:lnSpc>
                <a:spcPct val="90000"/>
              </a:lnSpc>
              <a:spcBef>
                <a:spcPts val="1333"/>
              </a:spcBef>
              <a:buClr>
                <a:schemeClr val="dk1"/>
              </a:buClr>
              <a:buSzPts val="1100"/>
            </a:pPr>
            <a:r>
              <a:rPr lang="en-US" sz="2000" dirty="0"/>
              <a:t>If you don’t have an approved risk assessment your event CAN’T go ahead. </a:t>
            </a:r>
          </a:p>
          <a:p>
            <a:pPr>
              <a:lnSpc>
                <a:spcPct val="90000"/>
              </a:lnSpc>
              <a:spcBef>
                <a:spcPts val="1333"/>
              </a:spcBef>
              <a:buClr>
                <a:schemeClr val="dk1"/>
              </a:buClr>
              <a:buSzPts val="1100"/>
            </a:pPr>
            <a:r>
              <a:rPr lang="en-US" sz="2000" dirty="0"/>
              <a:t>Risk assessment template can be found on the C&amp;S web page on SU website. </a:t>
            </a:r>
            <a:endParaRPr lang="en-US" sz="2000" b="1" dirty="0"/>
          </a:p>
          <a:p>
            <a:pPr indent="-228600">
              <a:lnSpc>
                <a:spcPct val="90000"/>
              </a:lnSpc>
              <a:buClr>
                <a:schemeClr val="dk1"/>
              </a:buClr>
              <a:buSzPts val="1100"/>
              <a:buFont typeface="Arial" panose="020B0604020202020204" pitchFamily="34" charset="0"/>
              <a:buChar char="•"/>
            </a:pPr>
            <a:endParaRPr lang="en-US" sz="2000" dirty="0"/>
          </a:p>
        </p:txBody>
      </p:sp>
      <p:sp>
        <p:nvSpPr>
          <p:cNvPr id="2" name="TextBox 1">
            <a:extLst>
              <a:ext uri="{FF2B5EF4-FFF2-40B4-BE49-F238E27FC236}">
                <a16:creationId xmlns:a16="http://schemas.microsoft.com/office/drawing/2014/main" id="{A4AB854B-E9E3-595C-50EB-2A0F7F4A1CA2}"/>
              </a:ext>
            </a:extLst>
          </p:cNvPr>
          <p:cNvSpPr txBox="1"/>
          <p:nvPr/>
        </p:nvSpPr>
        <p:spPr>
          <a:xfrm>
            <a:off x="6773640" y="1165058"/>
            <a:ext cx="4723597"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External trips </a:t>
            </a:r>
          </a:p>
          <a:p>
            <a:pPr marL="285750" indent="-285750">
              <a:buFont typeface="Arial" panose="020B0604020202020204" pitchFamily="34" charset="0"/>
              <a:buChar char="•"/>
            </a:pPr>
            <a:r>
              <a:rPr lang="en-GB" sz="2400" dirty="0"/>
              <a:t>Event with hot food</a:t>
            </a:r>
          </a:p>
          <a:p>
            <a:pPr marL="285750" indent="-285750">
              <a:buFont typeface="Arial" panose="020B0604020202020204" pitchFamily="34" charset="0"/>
              <a:buChar char="•"/>
            </a:pPr>
            <a:r>
              <a:rPr lang="en-GB" sz="2400" dirty="0"/>
              <a:t>Event with specific physical activity </a:t>
            </a:r>
          </a:p>
          <a:p>
            <a:pPr marL="285750" indent="-285750">
              <a:buFont typeface="Arial" panose="020B0604020202020204" pitchFamily="34" charset="0"/>
              <a:buChar char="•"/>
            </a:pPr>
            <a:r>
              <a:rPr lang="en-GB" sz="2400" dirty="0"/>
              <a:t>Small meeting with members</a:t>
            </a:r>
          </a:p>
          <a:p>
            <a:pPr marL="285750" indent="-285750">
              <a:buFont typeface="Arial" panose="020B0604020202020204" pitchFamily="34" charset="0"/>
              <a:buChar char="•"/>
            </a:pPr>
            <a:r>
              <a:rPr lang="en-GB" sz="2400" dirty="0"/>
              <a:t>Panel discussion with external speakers </a:t>
            </a:r>
          </a:p>
          <a:p>
            <a:pPr marL="285750" indent="-285750">
              <a:buFont typeface="Arial" panose="020B0604020202020204" pitchFamily="34" charset="0"/>
              <a:buChar char="•"/>
            </a:pPr>
            <a:r>
              <a:rPr lang="en-GB" sz="2400" dirty="0"/>
              <a:t>Committee meeting</a:t>
            </a:r>
          </a:p>
          <a:p>
            <a:pPr marL="285750" indent="-285750">
              <a:buFont typeface="Arial" panose="020B0604020202020204" pitchFamily="34" charset="0"/>
              <a:buChar char="•"/>
            </a:pPr>
            <a:r>
              <a:rPr lang="en-GB" sz="2400" dirty="0"/>
              <a:t>Movie night</a:t>
            </a:r>
          </a:p>
          <a:p>
            <a:pPr marL="285750" indent="-285750">
              <a:buFont typeface="Arial" panose="020B0604020202020204" pitchFamily="34" charset="0"/>
              <a:buChar char="•"/>
            </a:pPr>
            <a:r>
              <a:rPr lang="en-GB" sz="2400" dirty="0"/>
              <a:t>Fundraising</a:t>
            </a:r>
          </a:p>
          <a:p>
            <a:pPr marL="285750" indent="-285750">
              <a:buFont typeface="Arial" panose="020B0604020202020204" pitchFamily="34" charset="0"/>
              <a:buChar char="•"/>
            </a:pPr>
            <a:r>
              <a:rPr lang="en-GB" sz="2400" dirty="0"/>
              <a:t>Debate </a:t>
            </a:r>
          </a:p>
          <a:p>
            <a:pPr marL="285750" indent="-285750">
              <a:buFont typeface="Arial" panose="020B0604020202020204" pitchFamily="34" charset="0"/>
              <a:buChar char="•"/>
            </a:pPr>
            <a:r>
              <a:rPr lang="en-GB" sz="2400" dirty="0"/>
              <a:t>Large event </a:t>
            </a:r>
          </a:p>
        </p:txBody>
      </p:sp>
      <p:pic>
        <p:nvPicPr>
          <p:cNvPr id="4" name="Graphic 3" descr="Checkmark with solid fill">
            <a:extLst>
              <a:ext uri="{FF2B5EF4-FFF2-40B4-BE49-F238E27FC236}">
                <a16:creationId xmlns:a16="http://schemas.microsoft.com/office/drawing/2014/main" id="{2B844BB4-7947-F6B2-A4B0-F149E346B7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4639" y="1165058"/>
            <a:ext cx="481598" cy="481598"/>
          </a:xfrm>
          <a:prstGeom prst="rect">
            <a:avLst/>
          </a:prstGeom>
        </p:spPr>
      </p:pic>
      <p:pic>
        <p:nvPicPr>
          <p:cNvPr id="9" name="Graphic 8" descr="Checkmark with solid fill">
            <a:extLst>
              <a:ext uri="{FF2B5EF4-FFF2-40B4-BE49-F238E27FC236}">
                <a16:creationId xmlns:a16="http://schemas.microsoft.com/office/drawing/2014/main" id="{97D51944-E6E6-AC76-93F2-188F240F51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1891" y="2257006"/>
            <a:ext cx="481598" cy="481598"/>
          </a:xfrm>
          <a:prstGeom prst="rect">
            <a:avLst/>
          </a:prstGeom>
        </p:spPr>
      </p:pic>
      <p:pic>
        <p:nvPicPr>
          <p:cNvPr id="10" name="Graphic 9" descr="Checkmark with solid fill">
            <a:extLst>
              <a:ext uri="{FF2B5EF4-FFF2-40B4-BE49-F238E27FC236}">
                <a16:creationId xmlns:a16="http://schemas.microsoft.com/office/drawing/2014/main" id="{4B16AF1B-C063-266E-9CB1-C833CE7AC3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9982" y="3348954"/>
            <a:ext cx="481598" cy="481598"/>
          </a:xfrm>
          <a:prstGeom prst="rect">
            <a:avLst/>
          </a:prstGeom>
        </p:spPr>
      </p:pic>
      <p:pic>
        <p:nvPicPr>
          <p:cNvPr id="11" name="Graphic 10" descr="Checkmark with solid fill">
            <a:extLst>
              <a:ext uri="{FF2B5EF4-FFF2-40B4-BE49-F238E27FC236}">
                <a16:creationId xmlns:a16="http://schemas.microsoft.com/office/drawing/2014/main" id="{A611596C-DF27-11A4-BD31-BCD3CD6839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53840" y="5207775"/>
            <a:ext cx="481598" cy="481598"/>
          </a:xfrm>
          <a:prstGeom prst="rect">
            <a:avLst/>
          </a:prstGeom>
        </p:spPr>
      </p:pic>
      <p:pic>
        <p:nvPicPr>
          <p:cNvPr id="13" name="Graphic 12" descr="Question Mark with solid fill">
            <a:extLst>
              <a:ext uri="{FF2B5EF4-FFF2-40B4-BE49-F238E27FC236}">
                <a16:creationId xmlns:a16="http://schemas.microsoft.com/office/drawing/2014/main" id="{045BCBA2-1D9A-5D04-7B25-B4575229CB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03897" y="4845237"/>
            <a:ext cx="481598" cy="481598"/>
          </a:xfrm>
          <a:prstGeom prst="rect">
            <a:avLst/>
          </a:prstGeom>
        </p:spPr>
      </p:pic>
      <p:pic>
        <p:nvPicPr>
          <p:cNvPr id="15" name="Graphic 14" descr="Close with solid fill">
            <a:extLst>
              <a:ext uri="{FF2B5EF4-FFF2-40B4-BE49-F238E27FC236}">
                <a16:creationId xmlns:a16="http://schemas.microsoft.com/office/drawing/2014/main" id="{0A495142-3C49-0FC8-5A4D-1E5A5E1506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46909" y="1529980"/>
            <a:ext cx="489667" cy="489667"/>
          </a:xfrm>
          <a:prstGeom prst="rect">
            <a:avLst/>
          </a:prstGeom>
        </p:spPr>
      </p:pic>
      <p:pic>
        <p:nvPicPr>
          <p:cNvPr id="16" name="Graphic 15" descr="Close with solid fill">
            <a:extLst>
              <a:ext uri="{FF2B5EF4-FFF2-40B4-BE49-F238E27FC236}">
                <a16:creationId xmlns:a16="http://schemas.microsoft.com/office/drawing/2014/main" id="{AF718CE3-136D-623A-53CA-27ED6DDF83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19319" y="2589555"/>
            <a:ext cx="489667" cy="489667"/>
          </a:xfrm>
          <a:prstGeom prst="rect">
            <a:avLst/>
          </a:prstGeom>
        </p:spPr>
      </p:pic>
      <p:pic>
        <p:nvPicPr>
          <p:cNvPr id="17" name="Graphic 16" descr="Close with solid fill">
            <a:extLst>
              <a:ext uri="{FF2B5EF4-FFF2-40B4-BE49-F238E27FC236}">
                <a16:creationId xmlns:a16="http://schemas.microsoft.com/office/drawing/2014/main" id="{1E70DFF8-D8B2-0C21-2896-082716CEE0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628592" y="3774235"/>
            <a:ext cx="489667" cy="489667"/>
          </a:xfrm>
          <a:prstGeom prst="rect">
            <a:avLst/>
          </a:prstGeom>
        </p:spPr>
      </p:pic>
      <p:pic>
        <p:nvPicPr>
          <p:cNvPr id="18" name="Graphic 17" descr="Close with solid fill">
            <a:extLst>
              <a:ext uri="{FF2B5EF4-FFF2-40B4-BE49-F238E27FC236}">
                <a16:creationId xmlns:a16="http://schemas.microsoft.com/office/drawing/2014/main" id="{EDE2F30D-1120-320E-5D96-B2DAD5C66A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87620" y="4087197"/>
            <a:ext cx="489667" cy="489667"/>
          </a:xfrm>
          <a:prstGeom prst="rect">
            <a:avLst/>
          </a:prstGeom>
        </p:spPr>
      </p:pic>
      <p:pic>
        <p:nvPicPr>
          <p:cNvPr id="19" name="Graphic 18" descr="Close with solid fill">
            <a:extLst>
              <a:ext uri="{FF2B5EF4-FFF2-40B4-BE49-F238E27FC236}">
                <a16:creationId xmlns:a16="http://schemas.microsoft.com/office/drawing/2014/main" id="{07485F05-F17A-A514-5F78-25C6328153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3248" y="4487980"/>
            <a:ext cx="489667" cy="489667"/>
          </a:xfrm>
          <a:prstGeom prst="rect">
            <a:avLst/>
          </a:prstGeom>
        </p:spPr>
      </p:pic>
      <p:grpSp>
        <p:nvGrpSpPr>
          <p:cNvPr id="3" name="Group 2">
            <a:extLst>
              <a:ext uri="{FF2B5EF4-FFF2-40B4-BE49-F238E27FC236}">
                <a16:creationId xmlns:a16="http://schemas.microsoft.com/office/drawing/2014/main" id="{59BDD46B-9280-8524-A001-543BBB825F83}"/>
              </a:ext>
            </a:extLst>
          </p:cNvPr>
          <p:cNvGrpSpPr/>
          <p:nvPr/>
        </p:nvGrpSpPr>
        <p:grpSpPr>
          <a:xfrm>
            <a:off x="-456905" y="2434882"/>
            <a:ext cx="2296088" cy="3025769"/>
            <a:chOff x="-456905" y="2434882"/>
            <a:chExt cx="2296088" cy="3025769"/>
          </a:xfrm>
        </p:grpSpPr>
        <p:grpSp>
          <p:nvGrpSpPr>
            <p:cNvPr id="7" name="Group 6">
              <a:extLst>
                <a:ext uri="{FF2B5EF4-FFF2-40B4-BE49-F238E27FC236}">
                  <a16:creationId xmlns:a16="http://schemas.microsoft.com/office/drawing/2014/main" id="{59C6FE38-3DB8-6705-F0D2-67B36CB5EB16}"/>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26" name="Rounded Rectangle 25">
                <a:extLst>
                  <a:ext uri="{FF2B5EF4-FFF2-40B4-BE49-F238E27FC236}">
                    <a16:creationId xmlns:a16="http://schemas.microsoft.com/office/drawing/2014/main" id="{137C5296-FBAD-8255-4F19-BA0C8C6514D6}"/>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BAF2E996-1B99-25BD-E18D-C054DF9DA9B5}"/>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A73AABF2-1C0E-1AE9-6CE1-1C75ABF78510}"/>
                  </a:ext>
                </a:extLst>
              </p:cNvPr>
              <p:cNvSpPr/>
              <p:nvPr/>
            </p:nvSpPr>
            <p:spPr>
              <a:xfrm>
                <a:off x="-409433" y="2693410"/>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4A666AD8-D789-BE9A-7216-1322FE5AA662}"/>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B56F245-1732-71B3-667A-C89228CBB4E8}"/>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DDB8D93E-D129-53D8-FC67-DC17490AF428}"/>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EC0BB73-A108-91E9-4A1D-8AF87E7F72C3}"/>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BF25824D-802F-5CC3-EC11-99EB9E6424EB}"/>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58053EE-492B-2BE8-A37A-30C8E9BB69C7}"/>
                </a:ext>
              </a:extLst>
            </p:cNvPr>
            <p:cNvGrpSpPr/>
            <p:nvPr/>
          </p:nvGrpSpPr>
          <p:grpSpPr>
            <a:xfrm>
              <a:off x="-13879" y="2434882"/>
              <a:ext cx="1853062" cy="3025769"/>
              <a:chOff x="-13879" y="2434882"/>
              <a:chExt cx="1853062" cy="3025769"/>
            </a:xfrm>
          </p:grpSpPr>
          <p:sp>
            <p:nvSpPr>
              <p:cNvPr id="12" name="TextBox 11">
                <a:extLst>
                  <a:ext uri="{FF2B5EF4-FFF2-40B4-BE49-F238E27FC236}">
                    <a16:creationId xmlns:a16="http://schemas.microsoft.com/office/drawing/2014/main" id="{BC33199C-5144-6961-6B33-B59A2902BBD2}"/>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4" name="TextBox 13">
                <a:extLst>
                  <a:ext uri="{FF2B5EF4-FFF2-40B4-BE49-F238E27FC236}">
                    <a16:creationId xmlns:a16="http://schemas.microsoft.com/office/drawing/2014/main" id="{457329D8-D831-593C-8658-0C68AFCED7BB}"/>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20" name="TextBox 19">
                <a:extLst>
                  <a:ext uri="{FF2B5EF4-FFF2-40B4-BE49-F238E27FC236}">
                    <a16:creationId xmlns:a16="http://schemas.microsoft.com/office/drawing/2014/main" id="{4C873770-0FF2-9A13-91DF-B249A51588DF}"/>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21" name="TextBox 20">
                <a:extLst>
                  <a:ext uri="{FF2B5EF4-FFF2-40B4-BE49-F238E27FC236}">
                    <a16:creationId xmlns:a16="http://schemas.microsoft.com/office/drawing/2014/main" id="{B02D1228-72E4-72DC-8C84-04204E11695E}"/>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22" name="TextBox 21">
                <a:extLst>
                  <a:ext uri="{FF2B5EF4-FFF2-40B4-BE49-F238E27FC236}">
                    <a16:creationId xmlns:a16="http://schemas.microsoft.com/office/drawing/2014/main" id="{0C347FAA-99AD-B3AF-30E7-45CBBEED5BCA}"/>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23" name="TextBox 22">
                <a:extLst>
                  <a:ext uri="{FF2B5EF4-FFF2-40B4-BE49-F238E27FC236}">
                    <a16:creationId xmlns:a16="http://schemas.microsoft.com/office/drawing/2014/main" id="{1BE88E5B-8C18-9BD5-EA43-3FEA60D3F933}"/>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24" name="TextBox 23">
                <a:extLst>
                  <a:ext uri="{FF2B5EF4-FFF2-40B4-BE49-F238E27FC236}">
                    <a16:creationId xmlns:a16="http://schemas.microsoft.com/office/drawing/2014/main" id="{810464D2-BCB4-CC63-8E18-AD9B23395B9F}"/>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25" name="TextBox 24">
                <a:extLst>
                  <a:ext uri="{FF2B5EF4-FFF2-40B4-BE49-F238E27FC236}">
                    <a16:creationId xmlns:a16="http://schemas.microsoft.com/office/drawing/2014/main" id="{8F3D8680-E730-9CFF-3BB5-AC01F7E61DD5}"/>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pic>
        <p:nvPicPr>
          <p:cNvPr id="34" name="Audio Recording 7 Apr 2025 at 11:59:40">
            <a:hlinkClick r:id="" action="ppaction://media"/>
            <a:extLst>
              <a:ext uri="{FF2B5EF4-FFF2-40B4-BE49-F238E27FC236}">
                <a16:creationId xmlns:a16="http://schemas.microsoft.com/office/drawing/2014/main" id="{54B237A2-A2D5-8599-61F3-696BA065DA5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130715" y="623275"/>
            <a:ext cx="812800" cy="812800"/>
          </a:xfrm>
          <a:prstGeom prst="rect">
            <a:avLst/>
          </a:prstGeom>
          <a:ln>
            <a:solidFill>
              <a:schemeClr val="accent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61248"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7A659E-BDEC-F337-7348-CBE32682FD5B}"/>
              </a:ext>
            </a:extLst>
          </p:cNvPr>
          <p:cNvPicPr>
            <a:picLocks noChangeAspect="1"/>
          </p:cNvPicPr>
          <p:nvPr/>
        </p:nvPicPr>
        <p:blipFill>
          <a:blip r:embed="rId2"/>
          <a:stretch>
            <a:fillRect/>
          </a:stretch>
        </p:blipFill>
        <p:spPr>
          <a:xfrm>
            <a:off x="0" y="555974"/>
            <a:ext cx="12192000" cy="5746052"/>
          </a:xfrm>
          <a:prstGeom prst="rect">
            <a:avLst/>
          </a:prstGeom>
        </p:spPr>
      </p:pic>
      <p:sp>
        <p:nvSpPr>
          <p:cNvPr id="2" name="Teardrop 1">
            <a:extLst>
              <a:ext uri="{FF2B5EF4-FFF2-40B4-BE49-F238E27FC236}">
                <a16:creationId xmlns:a16="http://schemas.microsoft.com/office/drawing/2014/main" id="{F531E177-51B0-2B85-CAE0-9DA4AE55AE73}"/>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This is being updated!</a:t>
            </a:r>
          </a:p>
        </p:txBody>
      </p:sp>
    </p:spTree>
    <p:extLst>
      <p:ext uri="{BB962C8B-B14F-4D97-AF65-F5344CB8AC3E}">
        <p14:creationId xmlns:p14="http://schemas.microsoft.com/office/powerpoint/2010/main" val="112101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5210" y="4777942"/>
            <a:ext cx="12252293" cy="3366328"/>
            <a:chOff x="0" y="0"/>
            <a:chExt cx="2264582" cy="622196"/>
          </a:xfrm>
        </p:grpSpPr>
        <p:sp>
          <p:nvSpPr>
            <p:cNvPr id="3" name="Freeform 3"/>
            <p:cNvSpPr/>
            <p:nvPr/>
          </p:nvSpPr>
          <p:spPr>
            <a:xfrm>
              <a:off x="0" y="0"/>
              <a:ext cx="2264582" cy="622196"/>
            </a:xfrm>
            <a:custGeom>
              <a:avLst/>
              <a:gdLst/>
              <a:ahLst/>
              <a:cxnLst/>
              <a:rect l="l" t="t" r="r" b="b"/>
              <a:pathLst>
                <a:path w="2264582" h="622196">
                  <a:moveTo>
                    <a:pt x="1132291" y="0"/>
                  </a:moveTo>
                  <a:cubicBezTo>
                    <a:pt x="506944" y="0"/>
                    <a:pt x="0" y="139283"/>
                    <a:pt x="0" y="311098"/>
                  </a:cubicBezTo>
                  <a:cubicBezTo>
                    <a:pt x="0" y="482912"/>
                    <a:pt x="506944" y="622196"/>
                    <a:pt x="1132291" y="622196"/>
                  </a:cubicBezTo>
                  <a:cubicBezTo>
                    <a:pt x="1757638" y="622196"/>
                    <a:pt x="2264582" y="482912"/>
                    <a:pt x="2264582" y="311098"/>
                  </a:cubicBezTo>
                  <a:cubicBezTo>
                    <a:pt x="2264582" y="139283"/>
                    <a:pt x="1757638" y="0"/>
                    <a:pt x="1132291" y="0"/>
                  </a:cubicBezTo>
                  <a:close/>
                </a:path>
              </a:pathLst>
            </a:custGeom>
            <a:solidFill>
              <a:srgbClr val="FFC950">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12305" y="20231"/>
              <a:ext cx="1839973" cy="543634"/>
            </a:xfrm>
            <a:prstGeom prst="rect">
              <a:avLst/>
            </a:prstGeom>
          </p:spPr>
          <p:txBody>
            <a:bodyPr lIns="33867" tIns="33867" rIns="33867" bIns="33867" rtlCol="0" anchor="ctr"/>
            <a:lstStyle/>
            <a:p>
              <a:pPr marL="0" marR="0" lvl="0" indent="0" algn="ctr" defTabSz="609630" rtl="0" eaLnBrk="1" fontAlgn="auto" latinLnBrk="0" hangingPunct="1">
                <a:lnSpc>
                  <a:spcPts val="14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818811" y="1108704"/>
            <a:ext cx="8802929" cy="4024018"/>
            <a:chOff x="0" y="0"/>
            <a:chExt cx="1627039" cy="743756"/>
          </a:xfrm>
        </p:grpSpPr>
        <p:sp>
          <p:nvSpPr>
            <p:cNvPr id="6" name="Freeform 6"/>
            <p:cNvSpPr/>
            <p:nvPr/>
          </p:nvSpPr>
          <p:spPr>
            <a:xfrm>
              <a:off x="0" y="0"/>
              <a:ext cx="1627038" cy="743756"/>
            </a:xfrm>
            <a:custGeom>
              <a:avLst/>
              <a:gdLst/>
              <a:ahLst/>
              <a:cxnLst/>
              <a:rect l="l" t="t" r="r" b="b"/>
              <a:pathLst>
                <a:path w="1627038" h="743756">
                  <a:moveTo>
                    <a:pt x="813519" y="0"/>
                  </a:moveTo>
                  <a:cubicBezTo>
                    <a:pt x="364225" y="0"/>
                    <a:pt x="0" y="166495"/>
                    <a:pt x="0" y="371878"/>
                  </a:cubicBezTo>
                  <a:cubicBezTo>
                    <a:pt x="0" y="577261"/>
                    <a:pt x="364225" y="743756"/>
                    <a:pt x="813519" y="743756"/>
                  </a:cubicBezTo>
                  <a:cubicBezTo>
                    <a:pt x="1262814" y="743756"/>
                    <a:pt x="1627038" y="577261"/>
                    <a:pt x="1627038" y="371878"/>
                  </a:cubicBezTo>
                  <a:cubicBezTo>
                    <a:pt x="1627038" y="166495"/>
                    <a:pt x="1262814" y="0"/>
                    <a:pt x="813519" y="0"/>
                  </a:cubicBezTo>
                  <a:close/>
                </a:path>
              </a:pathLst>
            </a:custGeom>
            <a:solidFill>
              <a:srgbClr val="018575">
                <a:alpha val="2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152535" y="31627"/>
              <a:ext cx="1321969" cy="642402"/>
            </a:xfrm>
            <a:prstGeom prst="rect">
              <a:avLst/>
            </a:prstGeom>
          </p:spPr>
          <p:txBody>
            <a:bodyPr lIns="33867" tIns="33867" rIns="33867" bIns="33867" rtlCol="0" anchor="ctr"/>
            <a:lstStyle/>
            <a:p>
              <a:pPr marL="0" marR="0" lvl="0" indent="0" algn="ctr" defTabSz="609630" rtl="0" eaLnBrk="1" fontAlgn="auto" latinLnBrk="0" hangingPunct="1">
                <a:lnSpc>
                  <a:spcPts val="14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834807" y="932600"/>
            <a:ext cx="5700681" cy="3187653"/>
            <a:chOff x="0" y="0"/>
            <a:chExt cx="1627039" cy="909792"/>
          </a:xfrm>
        </p:grpSpPr>
        <p:sp>
          <p:nvSpPr>
            <p:cNvPr id="9" name="Freeform 9"/>
            <p:cNvSpPr/>
            <p:nvPr/>
          </p:nvSpPr>
          <p:spPr>
            <a:xfrm>
              <a:off x="0" y="0"/>
              <a:ext cx="1627038" cy="909792"/>
            </a:xfrm>
            <a:custGeom>
              <a:avLst/>
              <a:gdLst/>
              <a:ahLst/>
              <a:cxnLst/>
              <a:rect l="l" t="t" r="r" b="b"/>
              <a:pathLst>
                <a:path w="1627038" h="909792">
                  <a:moveTo>
                    <a:pt x="813519" y="0"/>
                  </a:moveTo>
                  <a:cubicBezTo>
                    <a:pt x="364225" y="0"/>
                    <a:pt x="0" y="203664"/>
                    <a:pt x="0" y="454896"/>
                  </a:cubicBezTo>
                  <a:cubicBezTo>
                    <a:pt x="0" y="706128"/>
                    <a:pt x="364225" y="909792"/>
                    <a:pt x="813519" y="909792"/>
                  </a:cubicBezTo>
                  <a:cubicBezTo>
                    <a:pt x="1262814" y="909792"/>
                    <a:pt x="1627038" y="706128"/>
                    <a:pt x="1627038" y="454896"/>
                  </a:cubicBezTo>
                  <a:cubicBezTo>
                    <a:pt x="1627038" y="203664"/>
                    <a:pt x="1262814" y="0"/>
                    <a:pt x="813519" y="0"/>
                  </a:cubicBezTo>
                  <a:close/>
                </a:path>
              </a:pathLst>
            </a:custGeom>
            <a:solidFill>
              <a:srgbClr val="9E1B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52535" y="47193"/>
              <a:ext cx="1321969" cy="777306"/>
            </a:xfrm>
            <a:prstGeom prst="rect">
              <a:avLst/>
            </a:prstGeom>
          </p:spPr>
          <p:txBody>
            <a:bodyPr lIns="33867" tIns="33867" rIns="33867" bIns="33867" rtlCol="0" anchor="ctr"/>
            <a:lstStyle/>
            <a:p>
              <a:pPr marL="0" marR="0" lvl="0" indent="0" algn="ctr" defTabSz="609630" rtl="0" eaLnBrk="1" fontAlgn="auto" latinLnBrk="0" hangingPunct="1">
                <a:lnSpc>
                  <a:spcPts val="148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1257400" y="1684993"/>
            <a:ext cx="1886529" cy="503321"/>
            <a:chOff x="0" y="0"/>
            <a:chExt cx="490938" cy="130981"/>
          </a:xfrm>
        </p:grpSpPr>
        <p:sp>
          <p:nvSpPr>
            <p:cNvPr id="12" name="Freeform 12"/>
            <p:cNvSpPr/>
            <p:nvPr/>
          </p:nvSpPr>
          <p:spPr>
            <a:xfrm>
              <a:off x="0" y="0"/>
              <a:ext cx="490938" cy="130981"/>
            </a:xfrm>
            <a:custGeom>
              <a:avLst/>
              <a:gdLst/>
              <a:ahLst/>
              <a:cxnLst/>
              <a:rect l="l" t="t" r="r" b="b"/>
              <a:pathLst>
                <a:path w="490938" h="130981">
                  <a:moveTo>
                    <a:pt x="54717" y="0"/>
                  </a:moveTo>
                  <a:lnTo>
                    <a:pt x="436221" y="0"/>
                  </a:lnTo>
                  <a:cubicBezTo>
                    <a:pt x="450732" y="0"/>
                    <a:pt x="464650" y="5765"/>
                    <a:pt x="474911" y="16026"/>
                  </a:cubicBezTo>
                  <a:cubicBezTo>
                    <a:pt x="485173" y="26288"/>
                    <a:pt x="490938" y="40205"/>
                    <a:pt x="490938" y="54717"/>
                  </a:cubicBezTo>
                  <a:lnTo>
                    <a:pt x="490938" y="76264"/>
                  </a:lnTo>
                  <a:cubicBezTo>
                    <a:pt x="490938" y="106483"/>
                    <a:pt x="466440" y="130981"/>
                    <a:pt x="436221" y="130981"/>
                  </a:cubicBezTo>
                  <a:lnTo>
                    <a:pt x="54717" y="130981"/>
                  </a:lnTo>
                  <a:cubicBezTo>
                    <a:pt x="40205" y="130981"/>
                    <a:pt x="26288" y="125216"/>
                    <a:pt x="16026" y="114955"/>
                  </a:cubicBezTo>
                  <a:cubicBezTo>
                    <a:pt x="5765" y="104693"/>
                    <a:pt x="0" y="90776"/>
                    <a:pt x="0" y="76264"/>
                  </a:cubicBezTo>
                  <a:lnTo>
                    <a:pt x="0" y="54717"/>
                  </a:lnTo>
                  <a:cubicBezTo>
                    <a:pt x="0" y="40205"/>
                    <a:pt x="5765" y="26288"/>
                    <a:pt x="16026" y="16026"/>
                  </a:cubicBezTo>
                  <a:cubicBezTo>
                    <a:pt x="26288" y="5765"/>
                    <a:pt x="40205" y="0"/>
                    <a:pt x="54717" y="0"/>
                  </a:cubicBezTo>
                  <a:close/>
                </a:path>
              </a:pathLst>
            </a:custGeom>
            <a:solidFill>
              <a:srgbClr val="EBDE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0" y="-28575"/>
              <a:ext cx="490938"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000" b="1" i="0" u="none" strike="noStrike" kern="1200" cap="none" spc="0" normalizeH="0" baseline="0" noProof="0">
                  <a:ln>
                    <a:noFill/>
                  </a:ln>
                  <a:solidFill>
                    <a:srgbClr val="122022"/>
                  </a:solidFill>
                  <a:effectLst/>
                  <a:uLnTx/>
                  <a:uFillTx/>
                  <a:latin typeface="Poppins Bold"/>
                  <a:ea typeface="Poppins Bold"/>
                  <a:cs typeface="Poppins Bold"/>
                  <a:sym typeface="Poppins Bold"/>
                </a:rPr>
                <a:t>SU Manager</a:t>
              </a:r>
            </a:p>
          </p:txBody>
        </p:sp>
      </p:grpSp>
      <p:grpSp>
        <p:nvGrpSpPr>
          <p:cNvPr id="14" name="Group 14"/>
          <p:cNvGrpSpPr/>
          <p:nvPr/>
        </p:nvGrpSpPr>
        <p:grpSpPr>
          <a:xfrm>
            <a:off x="210808" y="2887453"/>
            <a:ext cx="1795425" cy="560305"/>
            <a:chOff x="0" y="0"/>
            <a:chExt cx="467229" cy="145810"/>
          </a:xfrm>
        </p:grpSpPr>
        <p:sp>
          <p:nvSpPr>
            <p:cNvPr id="15" name="Freeform 15"/>
            <p:cNvSpPr/>
            <p:nvPr/>
          </p:nvSpPr>
          <p:spPr>
            <a:xfrm>
              <a:off x="0" y="0"/>
              <a:ext cx="467229" cy="145810"/>
            </a:xfrm>
            <a:custGeom>
              <a:avLst/>
              <a:gdLst/>
              <a:ahLst/>
              <a:cxnLst/>
              <a:rect l="l" t="t" r="r" b="b"/>
              <a:pathLst>
                <a:path w="467229" h="145810">
                  <a:moveTo>
                    <a:pt x="57494" y="0"/>
                  </a:moveTo>
                  <a:lnTo>
                    <a:pt x="409736" y="0"/>
                  </a:lnTo>
                  <a:cubicBezTo>
                    <a:pt x="424984" y="0"/>
                    <a:pt x="439608" y="6057"/>
                    <a:pt x="450390" y="16840"/>
                  </a:cubicBezTo>
                  <a:cubicBezTo>
                    <a:pt x="461172" y="27622"/>
                    <a:pt x="467229" y="42245"/>
                    <a:pt x="467229" y="57494"/>
                  </a:cubicBezTo>
                  <a:lnTo>
                    <a:pt x="467229" y="88316"/>
                  </a:lnTo>
                  <a:cubicBezTo>
                    <a:pt x="467229" y="120069"/>
                    <a:pt x="441489" y="145810"/>
                    <a:pt x="409736" y="145810"/>
                  </a:cubicBezTo>
                  <a:lnTo>
                    <a:pt x="57494" y="145810"/>
                  </a:lnTo>
                  <a:cubicBezTo>
                    <a:pt x="42245" y="145810"/>
                    <a:pt x="27622" y="139753"/>
                    <a:pt x="16840" y="128971"/>
                  </a:cubicBezTo>
                  <a:cubicBezTo>
                    <a:pt x="6057" y="118188"/>
                    <a:pt x="0" y="103565"/>
                    <a:pt x="0" y="88316"/>
                  </a:cubicBezTo>
                  <a:lnTo>
                    <a:pt x="0" y="57494"/>
                  </a:lnTo>
                  <a:cubicBezTo>
                    <a:pt x="0" y="42245"/>
                    <a:pt x="6057" y="27622"/>
                    <a:pt x="16840" y="16840"/>
                  </a:cubicBezTo>
                  <a:cubicBezTo>
                    <a:pt x="27622" y="6057"/>
                    <a:pt x="42245" y="0"/>
                    <a:pt x="57494" y="0"/>
                  </a:cubicBezTo>
                  <a:close/>
                </a:path>
              </a:pathLst>
            </a:custGeom>
            <a:solidFill>
              <a:srgbClr val="EBDE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28575"/>
              <a:ext cx="467229" cy="174385"/>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000" b="1" i="0" u="none" strike="noStrike" kern="1200" cap="none" spc="50" normalizeH="0" baseline="0" noProof="0">
                  <a:ln>
                    <a:noFill/>
                  </a:ln>
                  <a:solidFill>
                    <a:srgbClr val="122022"/>
                  </a:solidFill>
                  <a:effectLst/>
                  <a:uLnTx/>
                  <a:uFillTx/>
                  <a:latin typeface="Poppins Bold"/>
                  <a:ea typeface="Poppins Bold"/>
                  <a:cs typeface="Poppins Bold"/>
                  <a:sym typeface="Poppins Bold"/>
                </a:rPr>
                <a:t>Representation Coordinator</a:t>
              </a:r>
            </a:p>
          </p:txBody>
        </p:sp>
      </p:grpSp>
      <p:grpSp>
        <p:nvGrpSpPr>
          <p:cNvPr id="17" name="Group 17"/>
          <p:cNvGrpSpPr/>
          <p:nvPr/>
        </p:nvGrpSpPr>
        <p:grpSpPr>
          <a:xfrm>
            <a:off x="1880940" y="1128306"/>
            <a:ext cx="631386" cy="631384"/>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9784" t="-21738" r="-12544" b="-617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p:cNvGrpSpPr/>
          <p:nvPr/>
        </p:nvGrpSpPr>
        <p:grpSpPr>
          <a:xfrm>
            <a:off x="2167028" y="2886825"/>
            <a:ext cx="1953695" cy="560928"/>
            <a:chOff x="0" y="0"/>
            <a:chExt cx="508417" cy="145972"/>
          </a:xfrm>
        </p:grpSpPr>
        <p:sp>
          <p:nvSpPr>
            <p:cNvPr id="20" name="Freeform 20"/>
            <p:cNvSpPr/>
            <p:nvPr/>
          </p:nvSpPr>
          <p:spPr>
            <a:xfrm>
              <a:off x="0" y="0"/>
              <a:ext cx="508417" cy="145972"/>
            </a:xfrm>
            <a:custGeom>
              <a:avLst/>
              <a:gdLst/>
              <a:ahLst/>
              <a:cxnLst/>
              <a:rect l="l" t="t" r="r" b="b"/>
              <a:pathLst>
                <a:path w="508417" h="145972">
                  <a:moveTo>
                    <a:pt x="52836" y="0"/>
                  </a:moveTo>
                  <a:lnTo>
                    <a:pt x="455581" y="0"/>
                  </a:lnTo>
                  <a:cubicBezTo>
                    <a:pt x="484761" y="0"/>
                    <a:pt x="508417" y="23656"/>
                    <a:pt x="508417" y="52836"/>
                  </a:cubicBezTo>
                  <a:lnTo>
                    <a:pt x="508417" y="93136"/>
                  </a:lnTo>
                  <a:cubicBezTo>
                    <a:pt x="508417" y="122317"/>
                    <a:pt x="484761" y="145972"/>
                    <a:pt x="455581" y="145972"/>
                  </a:cubicBezTo>
                  <a:lnTo>
                    <a:pt x="52836" y="145972"/>
                  </a:lnTo>
                  <a:cubicBezTo>
                    <a:pt x="23656" y="145972"/>
                    <a:pt x="0" y="122317"/>
                    <a:pt x="0" y="93136"/>
                  </a:cubicBezTo>
                  <a:lnTo>
                    <a:pt x="0" y="52836"/>
                  </a:lnTo>
                  <a:cubicBezTo>
                    <a:pt x="0" y="23656"/>
                    <a:pt x="23656" y="0"/>
                    <a:pt x="52836" y="0"/>
                  </a:cubicBezTo>
                  <a:close/>
                </a:path>
              </a:pathLst>
            </a:custGeom>
            <a:solidFill>
              <a:srgbClr val="EBDE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28575"/>
              <a:ext cx="508417" cy="174547"/>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000" b="1" i="0" u="none" strike="noStrike" kern="1200" cap="none" spc="50" normalizeH="0" baseline="0" noProof="0">
                  <a:ln>
                    <a:noFill/>
                  </a:ln>
                  <a:solidFill>
                    <a:srgbClr val="122022"/>
                  </a:solidFill>
                  <a:effectLst/>
                  <a:uLnTx/>
                  <a:uFillTx/>
                  <a:latin typeface="Poppins Bold"/>
                  <a:ea typeface="Poppins Bold"/>
                  <a:cs typeface="Poppins Bold"/>
                  <a:sym typeface="Poppins Bold"/>
                </a:rPr>
                <a:t>Activities Coordinator </a:t>
              </a:r>
            </a:p>
          </p:txBody>
        </p:sp>
      </p:grpSp>
      <p:sp>
        <p:nvSpPr>
          <p:cNvPr id="22" name="AutoShape 22"/>
          <p:cNvSpPr/>
          <p:nvPr/>
        </p:nvSpPr>
        <p:spPr>
          <a:xfrm flipV="1">
            <a:off x="10976601" y="3977627"/>
            <a:ext cx="0" cy="1636456"/>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9640886" y="3977628"/>
            <a:ext cx="2300562" cy="679665"/>
            <a:chOff x="0" y="0"/>
            <a:chExt cx="443351" cy="130981"/>
          </a:xfrm>
        </p:grpSpPr>
        <p:sp>
          <p:nvSpPr>
            <p:cNvPr id="24" name="Freeform 24"/>
            <p:cNvSpPr/>
            <p:nvPr/>
          </p:nvSpPr>
          <p:spPr>
            <a:xfrm>
              <a:off x="0" y="0"/>
              <a:ext cx="443351" cy="130981"/>
            </a:xfrm>
            <a:custGeom>
              <a:avLst/>
              <a:gdLst/>
              <a:ahLst/>
              <a:cxnLst/>
              <a:rect l="l" t="t" r="r" b="b"/>
              <a:pathLst>
                <a:path w="443351" h="130981">
                  <a:moveTo>
                    <a:pt x="44870" y="0"/>
                  </a:moveTo>
                  <a:lnTo>
                    <a:pt x="398481" y="0"/>
                  </a:lnTo>
                  <a:cubicBezTo>
                    <a:pt x="423262" y="0"/>
                    <a:pt x="443351" y="20089"/>
                    <a:pt x="443351" y="44870"/>
                  </a:cubicBezTo>
                  <a:lnTo>
                    <a:pt x="443351" y="86111"/>
                  </a:lnTo>
                  <a:cubicBezTo>
                    <a:pt x="443351" y="110892"/>
                    <a:pt x="423262" y="130981"/>
                    <a:pt x="398481" y="130981"/>
                  </a:cubicBezTo>
                  <a:lnTo>
                    <a:pt x="44870" y="130981"/>
                  </a:lnTo>
                  <a:cubicBezTo>
                    <a:pt x="32970" y="130981"/>
                    <a:pt x="21557" y="126254"/>
                    <a:pt x="13142" y="117839"/>
                  </a:cubicBezTo>
                  <a:cubicBezTo>
                    <a:pt x="4727" y="109424"/>
                    <a:pt x="0" y="98011"/>
                    <a:pt x="0" y="86111"/>
                  </a:cubicBezTo>
                  <a:lnTo>
                    <a:pt x="0" y="44870"/>
                  </a:lnTo>
                  <a:cubicBezTo>
                    <a:pt x="0" y="20089"/>
                    <a:pt x="20089" y="0"/>
                    <a:pt x="44870" y="0"/>
                  </a:cubicBezTo>
                  <a:close/>
                </a:path>
              </a:pathLst>
            </a:custGeom>
            <a:solidFill>
              <a:srgbClr val="B1D9D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28575"/>
              <a:ext cx="443351"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50" normalizeH="0" baseline="0" noProof="0" dirty="0">
                  <a:ln>
                    <a:noFill/>
                  </a:ln>
                  <a:solidFill>
                    <a:srgbClr val="122022"/>
                  </a:solidFill>
                  <a:effectLst/>
                  <a:uLnTx/>
                  <a:uFillTx/>
                  <a:latin typeface="Poppins Bold"/>
                  <a:ea typeface="Poppins Bold"/>
                  <a:cs typeface="Poppins Bold"/>
                  <a:sym typeface="Poppins Bold"/>
                </a:rPr>
                <a:t>Clubs and Societies Officer</a:t>
              </a:r>
            </a:p>
          </p:txBody>
        </p:sp>
      </p:grpSp>
      <p:sp>
        <p:nvSpPr>
          <p:cNvPr id="26" name="AutoShape 26"/>
          <p:cNvSpPr/>
          <p:nvPr/>
        </p:nvSpPr>
        <p:spPr>
          <a:xfrm flipH="1" flipV="1">
            <a:off x="6984356" y="2585951"/>
            <a:ext cx="16437" cy="2451683"/>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7"/>
          <p:cNvGrpSpPr/>
          <p:nvPr/>
        </p:nvGrpSpPr>
        <p:grpSpPr>
          <a:xfrm>
            <a:off x="6921059" y="2046312"/>
            <a:ext cx="2302229" cy="679665"/>
            <a:chOff x="0" y="0"/>
            <a:chExt cx="443672" cy="130981"/>
          </a:xfrm>
        </p:grpSpPr>
        <p:sp>
          <p:nvSpPr>
            <p:cNvPr id="28" name="Freeform 28"/>
            <p:cNvSpPr/>
            <p:nvPr/>
          </p:nvSpPr>
          <p:spPr>
            <a:xfrm>
              <a:off x="0" y="0"/>
              <a:ext cx="443672" cy="130981"/>
            </a:xfrm>
            <a:custGeom>
              <a:avLst/>
              <a:gdLst/>
              <a:ahLst/>
              <a:cxnLst/>
              <a:rect l="l" t="t" r="r" b="b"/>
              <a:pathLst>
                <a:path w="443672" h="130981">
                  <a:moveTo>
                    <a:pt x="44837" y="0"/>
                  </a:moveTo>
                  <a:lnTo>
                    <a:pt x="398835" y="0"/>
                  </a:lnTo>
                  <a:cubicBezTo>
                    <a:pt x="410726" y="0"/>
                    <a:pt x="422131" y="4724"/>
                    <a:pt x="430539" y="13133"/>
                  </a:cubicBezTo>
                  <a:cubicBezTo>
                    <a:pt x="438948" y="21541"/>
                    <a:pt x="443672" y="32946"/>
                    <a:pt x="443672" y="44837"/>
                  </a:cubicBezTo>
                  <a:lnTo>
                    <a:pt x="443672" y="86144"/>
                  </a:lnTo>
                  <a:cubicBezTo>
                    <a:pt x="443672" y="98035"/>
                    <a:pt x="438948" y="109440"/>
                    <a:pt x="430539" y="117848"/>
                  </a:cubicBezTo>
                  <a:cubicBezTo>
                    <a:pt x="422131" y="126257"/>
                    <a:pt x="410726" y="130981"/>
                    <a:pt x="398835" y="130981"/>
                  </a:cubicBezTo>
                  <a:lnTo>
                    <a:pt x="44837" y="130981"/>
                  </a:lnTo>
                  <a:cubicBezTo>
                    <a:pt x="32946" y="130981"/>
                    <a:pt x="21541" y="126257"/>
                    <a:pt x="13133" y="117848"/>
                  </a:cubicBezTo>
                  <a:cubicBezTo>
                    <a:pt x="4724" y="109440"/>
                    <a:pt x="0" y="98035"/>
                    <a:pt x="0" y="86144"/>
                  </a:cubicBezTo>
                  <a:lnTo>
                    <a:pt x="0" y="44837"/>
                  </a:lnTo>
                  <a:cubicBezTo>
                    <a:pt x="0" y="32946"/>
                    <a:pt x="4724" y="21541"/>
                    <a:pt x="13133" y="13133"/>
                  </a:cubicBezTo>
                  <a:cubicBezTo>
                    <a:pt x="21541" y="4724"/>
                    <a:pt x="32946" y="0"/>
                    <a:pt x="44837" y="0"/>
                  </a:cubicBezTo>
                  <a:close/>
                </a:path>
              </a:pathLst>
            </a:custGeom>
            <a:solidFill>
              <a:srgbClr val="1BACB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29"/>
            <p:cNvSpPr txBox="1"/>
            <p:nvPr/>
          </p:nvSpPr>
          <p:spPr>
            <a:xfrm>
              <a:off x="0" y="-28575"/>
              <a:ext cx="443672"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400" b="1" i="0" u="none" strike="noStrike" kern="1200" cap="none" spc="50" normalizeH="0" baseline="0" noProof="0" dirty="0">
                  <a:ln>
                    <a:noFill/>
                  </a:ln>
                  <a:solidFill>
                    <a:srgbClr val="122022"/>
                  </a:solidFill>
                  <a:effectLst/>
                  <a:uLnTx/>
                  <a:uFillTx/>
                  <a:latin typeface="Poppins Bold"/>
                  <a:ea typeface="Poppins Bold"/>
                  <a:cs typeface="Poppins Bold"/>
                  <a:sym typeface="Poppins Bold"/>
                </a:rPr>
                <a:t>SU President</a:t>
              </a:r>
            </a:p>
          </p:txBody>
        </p:sp>
      </p:grpSp>
      <p:grpSp>
        <p:nvGrpSpPr>
          <p:cNvPr id="30" name="Group 30"/>
          <p:cNvGrpSpPr/>
          <p:nvPr/>
        </p:nvGrpSpPr>
        <p:grpSpPr>
          <a:xfrm>
            <a:off x="6438349" y="5883497"/>
            <a:ext cx="3093884" cy="533293"/>
            <a:chOff x="0" y="0"/>
            <a:chExt cx="759881" cy="130981"/>
          </a:xfrm>
        </p:grpSpPr>
        <p:sp>
          <p:nvSpPr>
            <p:cNvPr id="31" name="Freeform 31"/>
            <p:cNvSpPr/>
            <p:nvPr/>
          </p:nvSpPr>
          <p:spPr>
            <a:xfrm>
              <a:off x="0" y="0"/>
              <a:ext cx="759881" cy="130981"/>
            </a:xfrm>
            <a:custGeom>
              <a:avLst/>
              <a:gdLst/>
              <a:ahLst/>
              <a:cxnLst/>
              <a:rect l="l" t="t" r="r" b="b"/>
              <a:pathLst>
                <a:path w="759881" h="130981">
                  <a:moveTo>
                    <a:pt x="33364" y="0"/>
                  </a:moveTo>
                  <a:lnTo>
                    <a:pt x="726516" y="0"/>
                  </a:lnTo>
                  <a:cubicBezTo>
                    <a:pt x="735365" y="0"/>
                    <a:pt x="743852" y="3515"/>
                    <a:pt x="750109" y="9772"/>
                  </a:cubicBezTo>
                  <a:cubicBezTo>
                    <a:pt x="756366" y="16029"/>
                    <a:pt x="759881" y="24516"/>
                    <a:pt x="759881" y="33364"/>
                  </a:cubicBezTo>
                  <a:lnTo>
                    <a:pt x="759881" y="97616"/>
                  </a:lnTo>
                  <a:cubicBezTo>
                    <a:pt x="759881" y="116043"/>
                    <a:pt x="744943" y="130981"/>
                    <a:pt x="726516" y="130981"/>
                  </a:cubicBezTo>
                  <a:lnTo>
                    <a:pt x="33364" y="130981"/>
                  </a:lnTo>
                  <a:cubicBezTo>
                    <a:pt x="14938" y="130981"/>
                    <a:pt x="0" y="116043"/>
                    <a:pt x="0" y="97616"/>
                  </a:cubicBezTo>
                  <a:lnTo>
                    <a:pt x="0" y="33364"/>
                  </a:lnTo>
                  <a:cubicBezTo>
                    <a:pt x="0" y="14938"/>
                    <a:pt x="14938" y="0"/>
                    <a:pt x="33364" y="0"/>
                  </a:cubicBezTo>
                  <a:close/>
                </a:path>
              </a:pathLst>
            </a:custGeom>
            <a:solidFill>
              <a:srgbClr val="FFC9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2"/>
            <p:cNvSpPr txBox="1"/>
            <p:nvPr/>
          </p:nvSpPr>
          <p:spPr>
            <a:xfrm>
              <a:off x="0" y="-28575"/>
              <a:ext cx="759881"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000" b="1" i="0" u="none" strike="noStrike" kern="1200" cap="none" spc="50" normalizeH="0" baseline="0" noProof="0">
                  <a:ln>
                    <a:noFill/>
                  </a:ln>
                  <a:solidFill>
                    <a:srgbClr val="000000"/>
                  </a:solidFill>
                  <a:effectLst/>
                  <a:uLnTx/>
                  <a:uFillTx/>
                  <a:latin typeface="Poppins Bold"/>
                  <a:ea typeface="Poppins Bold"/>
                  <a:cs typeface="Poppins Bold"/>
                  <a:sym typeface="Poppins Bold"/>
                </a:rPr>
                <a:t>Liberation Representatives</a:t>
              </a:r>
            </a:p>
          </p:txBody>
        </p:sp>
      </p:grpSp>
      <p:sp>
        <p:nvSpPr>
          <p:cNvPr id="33" name="AutoShape 33"/>
          <p:cNvSpPr/>
          <p:nvPr/>
        </p:nvSpPr>
        <p:spPr>
          <a:xfrm flipH="1" flipV="1">
            <a:off x="5718474" y="5614083"/>
            <a:ext cx="3956163" cy="0"/>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AutoShape 34"/>
          <p:cNvSpPr/>
          <p:nvPr/>
        </p:nvSpPr>
        <p:spPr>
          <a:xfrm flipH="1" flipV="1">
            <a:off x="8088742" y="3162401"/>
            <a:ext cx="48469" cy="2451683"/>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AutoShape 35"/>
          <p:cNvSpPr/>
          <p:nvPr/>
        </p:nvSpPr>
        <p:spPr>
          <a:xfrm flipH="1">
            <a:off x="1405210" y="2655432"/>
            <a:ext cx="1423025" cy="6865"/>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AutoShape 36"/>
          <p:cNvSpPr/>
          <p:nvPr/>
        </p:nvSpPr>
        <p:spPr>
          <a:xfrm flipH="1" flipV="1">
            <a:off x="2200664" y="2188314"/>
            <a:ext cx="0" cy="467118"/>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37"/>
          <p:cNvSpPr/>
          <p:nvPr/>
        </p:nvSpPr>
        <p:spPr>
          <a:xfrm flipH="1">
            <a:off x="3130184" y="2886825"/>
            <a:ext cx="13691" cy="149580"/>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AutoShape 38"/>
          <p:cNvSpPr/>
          <p:nvPr/>
        </p:nvSpPr>
        <p:spPr>
          <a:xfrm flipH="1">
            <a:off x="1082128" y="2887453"/>
            <a:ext cx="26393" cy="3344"/>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9" name="Group 39"/>
          <p:cNvGrpSpPr/>
          <p:nvPr/>
        </p:nvGrpSpPr>
        <p:grpSpPr>
          <a:xfrm>
            <a:off x="803239" y="2329240"/>
            <a:ext cx="631386" cy="631384"/>
            <a:chOff x="0" y="0"/>
            <a:chExt cx="6350000" cy="6349975"/>
          </a:xfrm>
        </p:grpSpPr>
        <p:sp>
          <p:nvSpPr>
            <p:cNvPr id="40" name="Freeform 4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1400" t="-25000" r="-27162" b="-9784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41"/>
          <p:cNvGrpSpPr/>
          <p:nvPr/>
        </p:nvGrpSpPr>
        <p:grpSpPr>
          <a:xfrm>
            <a:off x="2828236" y="2339740"/>
            <a:ext cx="631386" cy="631384"/>
            <a:chOff x="0" y="0"/>
            <a:chExt cx="6350000" cy="6349975"/>
          </a:xfrm>
        </p:grpSpPr>
        <p:sp>
          <p:nvSpPr>
            <p:cNvPr id="42" name="Freeform 4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23864" t="-63601" r="-227335" b="-2043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3" name="Group 43"/>
          <p:cNvGrpSpPr/>
          <p:nvPr/>
        </p:nvGrpSpPr>
        <p:grpSpPr>
          <a:xfrm>
            <a:off x="10332635" y="3177155"/>
            <a:ext cx="917065" cy="917061"/>
            <a:chOff x="0" y="0"/>
            <a:chExt cx="6350000" cy="6349975"/>
          </a:xfrm>
        </p:grpSpPr>
        <p:sp>
          <p:nvSpPr>
            <p:cNvPr id="44" name="Freeform 4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12435" t="-10124" r="-23898" b="-945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5" name="Group 45"/>
          <p:cNvGrpSpPr/>
          <p:nvPr/>
        </p:nvGrpSpPr>
        <p:grpSpPr>
          <a:xfrm>
            <a:off x="7645874" y="1287352"/>
            <a:ext cx="852599" cy="852595"/>
            <a:chOff x="0" y="0"/>
            <a:chExt cx="6350000" cy="6349975"/>
          </a:xfrm>
        </p:grpSpPr>
        <p:sp>
          <p:nvSpPr>
            <p:cNvPr id="46" name="Freeform 4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5477" b="-446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7" name="Group 47"/>
          <p:cNvGrpSpPr/>
          <p:nvPr/>
        </p:nvGrpSpPr>
        <p:grpSpPr>
          <a:xfrm>
            <a:off x="5718474" y="5279592"/>
            <a:ext cx="668985" cy="668983"/>
            <a:chOff x="0" y="0"/>
            <a:chExt cx="6350000" cy="6349975"/>
          </a:xfrm>
        </p:grpSpPr>
        <p:sp>
          <p:nvSpPr>
            <p:cNvPr id="48" name="Freeform 4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l="-44031" t="-28308" r="-22922" b="-12228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6948405" y="5279592"/>
            <a:ext cx="668985" cy="668983"/>
            <a:chOff x="0" y="0"/>
            <a:chExt cx="6350000" cy="6349975"/>
          </a:xfrm>
        </p:grpSpPr>
        <p:sp>
          <p:nvSpPr>
            <p:cNvPr id="50" name="Freeform 5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18725" t="-3646" r="-12128" b="-927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 name="Group 51"/>
          <p:cNvGrpSpPr/>
          <p:nvPr/>
        </p:nvGrpSpPr>
        <p:grpSpPr>
          <a:xfrm>
            <a:off x="9412052" y="5279592"/>
            <a:ext cx="668985" cy="668983"/>
            <a:chOff x="0" y="0"/>
            <a:chExt cx="6350000" cy="6349975"/>
          </a:xfrm>
        </p:grpSpPr>
        <p:sp>
          <p:nvSpPr>
            <p:cNvPr id="52" name="Freeform 5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9"/>
              <a:stretch>
                <a:fillRect l="-60240" r="-25046" b="-2344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3" name="Group 53"/>
          <p:cNvGrpSpPr/>
          <p:nvPr/>
        </p:nvGrpSpPr>
        <p:grpSpPr>
          <a:xfrm>
            <a:off x="8137212" y="5279592"/>
            <a:ext cx="668985" cy="668983"/>
            <a:chOff x="0" y="0"/>
            <a:chExt cx="6350000" cy="6349975"/>
          </a:xfrm>
        </p:grpSpPr>
        <p:sp>
          <p:nvSpPr>
            <p:cNvPr id="54" name="Freeform 5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t="-10369" b="-397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5" name="Freeform 55"/>
          <p:cNvSpPr/>
          <p:nvPr/>
        </p:nvSpPr>
        <p:spPr>
          <a:xfrm>
            <a:off x="9178276" y="235887"/>
            <a:ext cx="2799897" cy="581191"/>
          </a:xfrm>
          <a:custGeom>
            <a:avLst/>
            <a:gdLst/>
            <a:ahLst/>
            <a:cxnLst/>
            <a:rect l="l" t="t" r="r" b="b"/>
            <a:pathLst>
              <a:path w="4199845" h="871786">
                <a:moveTo>
                  <a:pt x="0" y="0"/>
                </a:moveTo>
                <a:lnTo>
                  <a:pt x="4199845" y="0"/>
                </a:lnTo>
                <a:lnTo>
                  <a:pt x="4199845" y="871786"/>
                </a:lnTo>
                <a:lnTo>
                  <a:pt x="0" y="871786"/>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AutoShape 56"/>
          <p:cNvSpPr/>
          <p:nvPr/>
        </p:nvSpPr>
        <p:spPr>
          <a:xfrm>
            <a:off x="5097920" y="3347473"/>
            <a:ext cx="6006288" cy="9280"/>
          </a:xfrm>
          <a:prstGeom prst="line">
            <a:avLst/>
          </a:prstGeom>
          <a:ln w="28575"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oup 57"/>
          <p:cNvGrpSpPr/>
          <p:nvPr/>
        </p:nvGrpSpPr>
        <p:grpSpPr>
          <a:xfrm>
            <a:off x="4122062" y="3959068"/>
            <a:ext cx="2381398" cy="679665"/>
            <a:chOff x="0" y="0"/>
            <a:chExt cx="458929" cy="130981"/>
          </a:xfrm>
        </p:grpSpPr>
        <p:sp>
          <p:nvSpPr>
            <p:cNvPr id="58" name="Freeform 58"/>
            <p:cNvSpPr/>
            <p:nvPr/>
          </p:nvSpPr>
          <p:spPr>
            <a:xfrm>
              <a:off x="0" y="0"/>
              <a:ext cx="458929" cy="130981"/>
            </a:xfrm>
            <a:custGeom>
              <a:avLst/>
              <a:gdLst/>
              <a:ahLst/>
              <a:cxnLst/>
              <a:rect l="l" t="t" r="r" b="b"/>
              <a:pathLst>
                <a:path w="458929" h="130981">
                  <a:moveTo>
                    <a:pt x="43347" y="0"/>
                  </a:moveTo>
                  <a:lnTo>
                    <a:pt x="415582" y="0"/>
                  </a:lnTo>
                  <a:cubicBezTo>
                    <a:pt x="439522" y="0"/>
                    <a:pt x="458929" y="19407"/>
                    <a:pt x="458929" y="43347"/>
                  </a:cubicBezTo>
                  <a:lnTo>
                    <a:pt x="458929" y="87634"/>
                  </a:lnTo>
                  <a:cubicBezTo>
                    <a:pt x="458929" y="111574"/>
                    <a:pt x="439522" y="130981"/>
                    <a:pt x="415582" y="130981"/>
                  </a:cubicBezTo>
                  <a:lnTo>
                    <a:pt x="43347" y="130981"/>
                  </a:lnTo>
                  <a:cubicBezTo>
                    <a:pt x="19407" y="130981"/>
                    <a:pt x="0" y="111574"/>
                    <a:pt x="0" y="87634"/>
                  </a:cubicBezTo>
                  <a:lnTo>
                    <a:pt x="0" y="43347"/>
                  </a:lnTo>
                  <a:cubicBezTo>
                    <a:pt x="0" y="19407"/>
                    <a:pt x="19407" y="0"/>
                    <a:pt x="43347" y="0"/>
                  </a:cubicBezTo>
                  <a:close/>
                </a:path>
              </a:pathLst>
            </a:custGeom>
            <a:solidFill>
              <a:srgbClr val="B1D9D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9"/>
            <p:cNvSpPr txBox="1"/>
            <p:nvPr/>
          </p:nvSpPr>
          <p:spPr>
            <a:xfrm>
              <a:off x="0" y="-28575"/>
              <a:ext cx="458929"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50" normalizeH="0" baseline="0" noProof="0" dirty="0">
                  <a:ln>
                    <a:noFill/>
                  </a:ln>
                  <a:solidFill>
                    <a:srgbClr val="122022"/>
                  </a:solidFill>
                  <a:effectLst/>
                  <a:uLnTx/>
                  <a:uFillTx/>
                  <a:latin typeface="Poppins Bold"/>
                  <a:ea typeface="Poppins Bold"/>
                  <a:cs typeface="Poppins Bold"/>
                  <a:sym typeface="Poppins Bold"/>
                </a:rPr>
                <a:t>Engagement Officer</a:t>
              </a:r>
            </a:p>
          </p:txBody>
        </p:sp>
      </p:grpSp>
      <p:grpSp>
        <p:nvGrpSpPr>
          <p:cNvPr id="60" name="Group 60"/>
          <p:cNvGrpSpPr/>
          <p:nvPr/>
        </p:nvGrpSpPr>
        <p:grpSpPr>
          <a:xfrm>
            <a:off x="4865875" y="3200109"/>
            <a:ext cx="852599" cy="852595"/>
            <a:chOff x="0" y="0"/>
            <a:chExt cx="6350000" cy="6349975"/>
          </a:xfrm>
        </p:grpSpPr>
        <p:sp>
          <p:nvSpPr>
            <p:cNvPr id="61" name="Freeform 6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4892" t="-7545" r="-11911" b="-6777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2" name="AutoShape 62"/>
          <p:cNvSpPr/>
          <p:nvPr/>
        </p:nvSpPr>
        <p:spPr>
          <a:xfrm flipH="1" flipV="1">
            <a:off x="8082525" y="2725976"/>
            <a:ext cx="0" cy="630778"/>
          </a:xfrm>
          <a:prstGeom prst="line">
            <a:avLst/>
          </a:prstGeom>
          <a:ln w="28575"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3" name="Group 63"/>
          <p:cNvGrpSpPr/>
          <p:nvPr/>
        </p:nvGrpSpPr>
        <p:grpSpPr>
          <a:xfrm>
            <a:off x="6921059" y="3977628"/>
            <a:ext cx="2302229" cy="679665"/>
            <a:chOff x="0" y="0"/>
            <a:chExt cx="443672" cy="130981"/>
          </a:xfrm>
        </p:grpSpPr>
        <p:sp>
          <p:nvSpPr>
            <p:cNvPr id="64" name="Freeform 64"/>
            <p:cNvSpPr/>
            <p:nvPr/>
          </p:nvSpPr>
          <p:spPr>
            <a:xfrm>
              <a:off x="0" y="0"/>
              <a:ext cx="443672" cy="130981"/>
            </a:xfrm>
            <a:custGeom>
              <a:avLst/>
              <a:gdLst/>
              <a:ahLst/>
              <a:cxnLst/>
              <a:rect l="l" t="t" r="r" b="b"/>
              <a:pathLst>
                <a:path w="443672" h="130981">
                  <a:moveTo>
                    <a:pt x="44837" y="0"/>
                  </a:moveTo>
                  <a:lnTo>
                    <a:pt x="398835" y="0"/>
                  </a:lnTo>
                  <a:cubicBezTo>
                    <a:pt x="410726" y="0"/>
                    <a:pt x="422131" y="4724"/>
                    <a:pt x="430539" y="13133"/>
                  </a:cubicBezTo>
                  <a:cubicBezTo>
                    <a:pt x="438948" y="21541"/>
                    <a:pt x="443672" y="32946"/>
                    <a:pt x="443672" y="44837"/>
                  </a:cubicBezTo>
                  <a:lnTo>
                    <a:pt x="443672" y="86144"/>
                  </a:lnTo>
                  <a:cubicBezTo>
                    <a:pt x="443672" y="98035"/>
                    <a:pt x="438948" y="109440"/>
                    <a:pt x="430539" y="117848"/>
                  </a:cubicBezTo>
                  <a:cubicBezTo>
                    <a:pt x="422131" y="126257"/>
                    <a:pt x="410726" y="130981"/>
                    <a:pt x="398835" y="130981"/>
                  </a:cubicBezTo>
                  <a:lnTo>
                    <a:pt x="44837" y="130981"/>
                  </a:lnTo>
                  <a:cubicBezTo>
                    <a:pt x="32946" y="130981"/>
                    <a:pt x="21541" y="126257"/>
                    <a:pt x="13133" y="117848"/>
                  </a:cubicBezTo>
                  <a:cubicBezTo>
                    <a:pt x="4724" y="109440"/>
                    <a:pt x="0" y="98035"/>
                    <a:pt x="0" y="86144"/>
                  </a:cubicBezTo>
                  <a:lnTo>
                    <a:pt x="0" y="44837"/>
                  </a:lnTo>
                  <a:cubicBezTo>
                    <a:pt x="0" y="32946"/>
                    <a:pt x="4724" y="21541"/>
                    <a:pt x="13133" y="13133"/>
                  </a:cubicBezTo>
                  <a:cubicBezTo>
                    <a:pt x="21541" y="4724"/>
                    <a:pt x="32946" y="0"/>
                    <a:pt x="44837" y="0"/>
                  </a:cubicBezTo>
                  <a:close/>
                </a:path>
              </a:pathLst>
            </a:custGeom>
            <a:solidFill>
              <a:srgbClr val="B1D9D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TextBox 65"/>
            <p:cNvSpPr txBox="1"/>
            <p:nvPr/>
          </p:nvSpPr>
          <p:spPr>
            <a:xfrm>
              <a:off x="0" y="-28575"/>
              <a:ext cx="443672"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200" b="1" i="0" u="none" strike="noStrike" kern="1200" cap="none" spc="50" normalizeH="0" baseline="0" noProof="0" dirty="0">
                  <a:ln>
                    <a:noFill/>
                  </a:ln>
                  <a:solidFill>
                    <a:srgbClr val="122022"/>
                  </a:solidFill>
                  <a:effectLst/>
                  <a:uLnTx/>
                  <a:uFillTx/>
                  <a:latin typeface="Poppins Bold"/>
                  <a:ea typeface="Poppins Bold"/>
                  <a:cs typeface="Poppins Bold"/>
                  <a:sym typeface="Poppins Bold"/>
                </a:rPr>
                <a:t>Wellbeing and Inclusivity Officer</a:t>
              </a:r>
            </a:p>
          </p:txBody>
        </p:sp>
      </p:grpSp>
      <p:grpSp>
        <p:nvGrpSpPr>
          <p:cNvPr id="66" name="Group 66"/>
          <p:cNvGrpSpPr/>
          <p:nvPr/>
        </p:nvGrpSpPr>
        <p:grpSpPr>
          <a:xfrm>
            <a:off x="7617390" y="3200109"/>
            <a:ext cx="852599" cy="852595"/>
            <a:chOff x="0" y="0"/>
            <a:chExt cx="6350000" cy="6349975"/>
          </a:xfrm>
        </p:grpSpPr>
        <p:sp>
          <p:nvSpPr>
            <p:cNvPr id="67" name="Freeform 6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t="-25047" b="-250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68"/>
          <p:cNvSpPr txBox="1"/>
          <p:nvPr/>
        </p:nvSpPr>
        <p:spPr>
          <a:xfrm>
            <a:off x="3173095" y="112228"/>
            <a:ext cx="3085003" cy="666849"/>
          </a:xfrm>
          <a:prstGeom prst="rect">
            <a:avLst/>
          </a:prstGeom>
        </p:spPr>
        <p:txBody>
          <a:bodyPr lIns="0" tIns="0" rIns="0" bIns="0" rtlCol="0" anchor="t">
            <a:spAutoFit/>
          </a:bodyPr>
          <a:lstStyle/>
          <a:p>
            <a:pPr marL="0" marR="0" lvl="0" indent="0" algn="r" defTabSz="609630" rtl="0" eaLnBrk="1" fontAlgn="auto" latinLnBrk="0" hangingPunct="1">
              <a:lnSpc>
                <a:spcPts val="5200"/>
              </a:lnSpc>
              <a:spcBef>
                <a:spcPts val="0"/>
              </a:spcBef>
              <a:spcAft>
                <a:spcPts val="0"/>
              </a:spcAft>
              <a:buClrTx/>
              <a:buSzTx/>
              <a:buFontTx/>
              <a:buNone/>
              <a:tabLst/>
              <a:defRPr/>
            </a:pPr>
            <a:r>
              <a:rPr kumimoji="0" lang="en-US" sz="4334" b="1" i="0" u="none" strike="noStrike" kern="1200" cap="none" spc="0" normalizeH="0" baseline="0" noProof="0">
                <a:ln>
                  <a:noFill/>
                </a:ln>
                <a:solidFill>
                  <a:srgbClr val="122022"/>
                </a:solidFill>
                <a:effectLst/>
                <a:uLnTx/>
                <a:uFillTx/>
                <a:latin typeface="Poppins Medium"/>
                <a:ea typeface="Poppins Medium"/>
                <a:cs typeface="Poppins Medium"/>
                <a:sym typeface="Poppins Medium"/>
              </a:rPr>
              <a:t>Our Team</a:t>
            </a:r>
          </a:p>
        </p:txBody>
      </p:sp>
      <p:sp>
        <p:nvSpPr>
          <p:cNvPr id="69" name="TextBox 69"/>
          <p:cNvSpPr txBox="1"/>
          <p:nvPr/>
        </p:nvSpPr>
        <p:spPr>
          <a:xfrm>
            <a:off x="2015534" y="5989971"/>
            <a:ext cx="1911588" cy="469872"/>
          </a:xfrm>
          <a:prstGeom prst="rect">
            <a:avLst/>
          </a:prstGeom>
        </p:spPr>
        <p:txBody>
          <a:bodyPr lIns="0" tIns="0" rIns="0" bIns="0" rtlCol="0" anchor="t">
            <a:spAutoFit/>
          </a:bodyPr>
          <a:lstStyle/>
          <a:p>
            <a:pPr marL="0" marR="0" lvl="0" indent="0" algn="ctr" defTabSz="609630" rtl="0" eaLnBrk="1" fontAlgn="auto" latinLnBrk="0" hangingPunct="1">
              <a:lnSpc>
                <a:spcPts val="392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22022"/>
                </a:solidFill>
                <a:effectLst/>
                <a:uLnTx/>
                <a:uFillTx/>
                <a:latin typeface="Canva Sans Bold"/>
                <a:ea typeface="Canva Sans Bold"/>
                <a:cs typeface="Canva Sans Bold"/>
                <a:sym typeface="Canva Sans Bold"/>
              </a:rPr>
              <a:t>Volunteers</a:t>
            </a:r>
          </a:p>
        </p:txBody>
      </p:sp>
      <p:sp>
        <p:nvSpPr>
          <p:cNvPr id="70" name="TextBox 70"/>
          <p:cNvSpPr txBox="1"/>
          <p:nvPr/>
        </p:nvSpPr>
        <p:spPr>
          <a:xfrm>
            <a:off x="210808" y="1398995"/>
            <a:ext cx="2585473" cy="427618"/>
          </a:xfrm>
          <a:prstGeom prst="rect">
            <a:avLst/>
          </a:prstGeom>
        </p:spPr>
        <p:txBody>
          <a:bodyPr lIns="0" tIns="0" rIns="0" bIns="0" rtlCol="0" anchor="t">
            <a:spAutoFit/>
          </a:bodyPr>
          <a:lstStyle/>
          <a:p>
            <a:pPr marL="0" marR="0" lvl="0" indent="0" algn="just" defTabSz="609630" rtl="0" eaLnBrk="1" fontAlgn="auto" latinLnBrk="0" hangingPunct="1">
              <a:lnSpc>
                <a:spcPts val="336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Poppins Medium"/>
                <a:ea typeface="Poppins Medium"/>
                <a:cs typeface="Poppins Medium"/>
                <a:sym typeface="Poppins Medium"/>
              </a:rPr>
              <a:t>Staff</a:t>
            </a:r>
          </a:p>
        </p:txBody>
      </p:sp>
      <p:sp>
        <p:nvSpPr>
          <p:cNvPr id="71" name="TextBox 71"/>
          <p:cNvSpPr txBox="1"/>
          <p:nvPr/>
        </p:nvSpPr>
        <p:spPr>
          <a:xfrm>
            <a:off x="9640886" y="1647862"/>
            <a:ext cx="1992742" cy="863570"/>
          </a:xfrm>
          <a:prstGeom prst="rect">
            <a:avLst/>
          </a:prstGeom>
        </p:spPr>
        <p:txBody>
          <a:bodyPr lIns="0" tIns="0" rIns="0" bIns="0" rtlCol="0" anchor="t">
            <a:spAutoFit/>
          </a:bodyPr>
          <a:lstStyle/>
          <a:p>
            <a:pPr marL="0" marR="0" lvl="0" indent="0" algn="just" defTabSz="609630" rtl="0" eaLnBrk="1" fontAlgn="auto" latinLnBrk="0" hangingPunct="1">
              <a:lnSpc>
                <a:spcPts val="3359"/>
              </a:lnSpc>
              <a:spcBef>
                <a:spcPts val="0"/>
              </a:spcBef>
              <a:spcAft>
                <a:spcPts val="0"/>
              </a:spcAft>
              <a:buClrTx/>
              <a:buSzTx/>
              <a:buFontTx/>
              <a:buNone/>
              <a:tabLst/>
              <a:defRPr/>
            </a:pPr>
            <a:r>
              <a:rPr kumimoji="0" lang="en-US" sz="2799" b="1" i="0" u="none" strike="noStrike" kern="1200" cap="none" spc="0" normalizeH="0" baseline="0" noProof="0">
                <a:ln>
                  <a:noFill/>
                </a:ln>
                <a:solidFill>
                  <a:srgbClr val="122022"/>
                </a:solidFill>
                <a:effectLst/>
                <a:uLnTx/>
                <a:uFillTx/>
                <a:latin typeface="Poppins Medium"/>
                <a:ea typeface="Poppins Medium"/>
                <a:cs typeface="Poppins Medium"/>
                <a:sym typeface="Poppins Medium"/>
              </a:rPr>
              <a:t>Elected students</a:t>
            </a:r>
          </a:p>
        </p:txBody>
      </p:sp>
      <p:grpSp>
        <p:nvGrpSpPr>
          <p:cNvPr id="72" name="Group 72"/>
          <p:cNvGrpSpPr/>
          <p:nvPr/>
        </p:nvGrpSpPr>
        <p:grpSpPr>
          <a:xfrm>
            <a:off x="10081037" y="5614084"/>
            <a:ext cx="1778428" cy="533293"/>
            <a:chOff x="0" y="0"/>
            <a:chExt cx="436795" cy="130981"/>
          </a:xfrm>
        </p:grpSpPr>
        <p:sp>
          <p:nvSpPr>
            <p:cNvPr id="73" name="Freeform 73"/>
            <p:cNvSpPr/>
            <p:nvPr/>
          </p:nvSpPr>
          <p:spPr>
            <a:xfrm>
              <a:off x="0" y="0"/>
              <a:ext cx="436795" cy="130981"/>
            </a:xfrm>
            <a:custGeom>
              <a:avLst/>
              <a:gdLst/>
              <a:ahLst/>
              <a:cxnLst/>
              <a:rect l="l" t="t" r="r" b="b"/>
              <a:pathLst>
                <a:path w="436795" h="130981">
                  <a:moveTo>
                    <a:pt x="58043" y="0"/>
                  </a:moveTo>
                  <a:lnTo>
                    <a:pt x="378752" y="0"/>
                  </a:lnTo>
                  <a:cubicBezTo>
                    <a:pt x="394146" y="0"/>
                    <a:pt x="408909" y="6115"/>
                    <a:pt x="419795" y="17000"/>
                  </a:cubicBezTo>
                  <a:cubicBezTo>
                    <a:pt x="430680" y="27886"/>
                    <a:pt x="436795" y="42649"/>
                    <a:pt x="436795" y="58043"/>
                  </a:cubicBezTo>
                  <a:lnTo>
                    <a:pt x="436795" y="72938"/>
                  </a:lnTo>
                  <a:cubicBezTo>
                    <a:pt x="436795" y="104994"/>
                    <a:pt x="410808" y="130981"/>
                    <a:pt x="378752" y="130981"/>
                  </a:cubicBezTo>
                  <a:lnTo>
                    <a:pt x="58043" y="130981"/>
                  </a:lnTo>
                  <a:cubicBezTo>
                    <a:pt x="42649" y="130981"/>
                    <a:pt x="27886" y="124866"/>
                    <a:pt x="17000" y="113980"/>
                  </a:cubicBezTo>
                  <a:cubicBezTo>
                    <a:pt x="6115" y="103095"/>
                    <a:pt x="0" y="88332"/>
                    <a:pt x="0" y="72938"/>
                  </a:cubicBezTo>
                  <a:lnTo>
                    <a:pt x="0" y="58043"/>
                  </a:lnTo>
                  <a:cubicBezTo>
                    <a:pt x="0" y="42649"/>
                    <a:pt x="6115" y="27886"/>
                    <a:pt x="17000" y="17000"/>
                  </a:cubicBezTo>
                  <a:cubicBezTo>
                    <a:pt x="27886" y="6115"/>
                    <a:pt x="42649" y="0"/>
                    <a:pt x="58043" y="0"/>
                  </a:cubicBezTo>
                  <a:close/>
                </a:path>
              </a:pathLst>
            </a:custGeom>
            <a:solidFill>
              <a:srgbClr val="FFC9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TextBox 74"/>
            <p:cNvSpPr txBox="1"/>
            <p:nvPr/>
          </p:nvSpPr>
          <p:spPr>
            <a:xfrm>
              <a:off x="0" y="-28575"/>
              <a:ext cx="436795"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000" b="1" i="0" u="none" strike="noStrike" kern="1200" cap="none" spc="50" normalizeH="0" baseline="0" noProof="0">
                  <a:ln>
                    <a:noFill/>
                  </a:ln>
                  <a:solidFill>
                    <a:srgbClr val="000000"/>
                  </a:solidFill>
                  <a:effectLst/>
                  <a:uLnTx/>
                  <a:uFillTx/>
                  <a:latin typeface="Poppins Bold"/>
                  <a:ea typeface="Poppins Bold"/>
                  <a:cs typeface="Poppins Bold"/>
                  <a:sym typeface="Poppins Bold"/>
                </a:rPr>
                <a:t>Clubs and society committee members </a:t>
              </a:r>
            </a:p>
          </p:txBody>
        </p:sp>
      </p:grpSp>
      <p:sp>
        <p:nvSpPr>
          <p:cNvPr id="75" name="AutoShape 75"/>
          <p:cNvSpPr/>
          <p:nvPr/>
        </p:nvSpPr>
        <p:spPr>
          <a:xfrm flipH="1">
            <a:off x="4998868" y="5037634"/>
            <a:ext cx="1996701" cy="0"/>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AutoShape 76"/>
          <p:cNvSpPr/>
          <p:nvPr/>
        </p:nvSpPr>
        <p:spPr>
          <a:xfrm flipV="1">
            <a:off x="4998868" y="5037634"/>
            <a:ext cx="0" cy="611049"/>
          </a:xfrm>
          <a:prstGeom prst="line">
            <a:avLst/>
          </a:prstGeom>
          <a:ln w="19050" cap="flat">
            <a:solidFill>
              <a:srgbClr val="122022"/>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7" name="Group 77"/>
          <p:cNvGrpSpPr/>
          <p:nvPr/>
        </p:nvGrpSpPr>
        <p:grpSpPr>
          <a:xfrm>
            <a:off x="4194461" y="5634534"/>
            <a:ext cx="1524012" cy="533293"/>
            <a:chOff x="0" y="0"/>
            <a:chExt cx="374309" cy="130981"/>
          </a:xfrm>
        </p:grpSpPr>
        <p:sp>
          <p:nvSpPr>
            <p:cNvPr id="78" name="Freeform 78"/>
            <p:cNvSpPr/>
            <p:nvPr/>
          </p:nvSpPr>
          <p:spPr>
            <a:xfrm>
              <a:off x="0" y="0"/>
              <a:ext cx="374309" cy="130981"/>
            </a:xfrm>
            <a:custGeom>
              <a:avLst/>
              <a:gdLst/>
              <a:ahLst/>
              <a:cxnLst/>
              <a:rect l="l" t="t" r="r" b="b"/>
              <a:pathLst>
                <a:path w="374309" h="130981">
                  <a:moveTo>
                    <a:pt x="65490" y="0"/>
                  </a:moveTo>
                  <a:lnTo>
                    <a:pt x="308818" y="0"/>
                  </a:lnTo>
                  <a:cubicBezTo>
                    <a:pt x="344988" y="0"/>
                    <a:pt x="374309" y="29321"/>
                    <a:pt x="374309" y="65490"/>
                  </a:cubicBezTo>
                  <a:lnTo>
                    <a:pt x="374309" y="65490"/>
                  </a:lnTo>
                  <a:cubicBezTo>
                    <a:pt x="374309" y="101660"/>
                    <a:pt x="344988" y="130981"/>
                    <a:pt x="308818" y="130981"/>
                  </a:cubicBezTo>
                  <a:lnTo>
                    <a:pt x="65490" y="130981"/>
                  </a:lnTo>
                  <a:cubicBezTo>
                    <a:pt x="29321" y="130981"/>
                    <a:pt x="0" y="101660"/>
                    <a:pt x="0" y="65490"/>
                  </a:cubicBezTo>
                  <a:lnTo>
                    <a:pt x="0" y="65490"/>
                  </a:lnTo>
                  <a:cubicBezTo>
                    <a:pt x="0" y="29321"/>
                    <a:pt x="29321" y="0"/>
                    <a:pt x="65490" y="0"/>
                  </a:cubicBezTo>
                  <a:close/>
                </a:path>
              </a:pathLst>
            </a:custGeom>
            <a:solidFill>
              <a:srgbClr val="FFC95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TextBox 79"/>
            <p:cNvSpPr txBox="1"/>
            <p:nvPr/>
          </p:nvSpPr>
          <p:spPr>
            <a:xfrm>
              <a:off x="0" y="-28575"/>
              <a:ext cx="374309" cy="159556"/>
            </a:xfrm>
            <a:prstGeom prst="rect">
              <a:avLst/>
            </a:prstGeom>
          </p:spPr>
          <p:txBody>
            <a:bodyPr lIns="33867" tIns="33867" rIns="33867" bIns="33867" rtlCol="0" anchor="ctr"/>
            <a:lstStyle/>
            <a:p>
              <a:pPr marL="0" marR="0" lvl="0" indent="0" algn="ctr" defTabSz="609630" rtl="0" eaLnBrk="1" fontAlgn="auto" latinLnBrk="0" hangingPunct="1">
                <a:lnSpc>
                  <a:spcPts val="1300"/>
                </a:lnSpc>
                <a:spcBef>
                  <a:spcPts val="0"/>
                </a:spcBef>
                <a:spcAft>
                  <a:spcPts val="0"/>
                </a:spcAft>
                <a:buClrTx/>
                <a:buSzTx/>
                <a:buFontTx/>
                <a:buNone/>
                <a:tabLst/>
                <a:defRPr/>
              </a:pPr>
              <a:r>
                <a:rPr kumimoji="0" lang="en-US" sz="1000" b="1" i="0" u="none" strike="noStrike" kern="1200" cap="none" spc="50" normalizeH="0" baseline="0" noProof="0">
                  <a:ln>
                    <a:noFill/>
                  </a:ln>
                  <a:solidFill>
                    <a:srgbClr val="000000"/>
                  </a:solidFill>
                  <a:effectLst/>
                  <a:uLnTx/>
                  <a:uFillTx/>
                  <a:latin typeface="Poppins Bold"/>
                  <a:ea typeface="Poppins Bold"/>
                  <a:cs typeface="Poppins Bold"/>
                  <a:sym typeface="Poppins Bold"/>
                </a:rPr>
                <a:t>Student Reps and Opinion hub </a:t>
              </a:r>
            </a:p>
          </p:txBody>
        </p:sp>
      </p:grpSp>
      <p:pic>
        <p:nvPicPr>
          <p:cNvPr id="80" name="Picture 79" descr="A group of people standing in front of a blue banner&#10;&#10;Description automatically generated">
            <a:extLst>
              <a:ext uri="{FF2B5EF4-FFF2-40B4-BE49-F238E27FC236}">
                <a16:creationId xmlns:a16="http://schemas.microsoft.com/office/drawing/2014/main" id="{0F51F0E7-DDC9-CF25-2BC7-B9264296FB81}"/>
              </a:ext>
            </a:extLst>
          </p:cNvPr>
          <p:cNvPicPr>
            <a:picLocks noChangeAspect="1"/>
          </p:cNvPicPr>
          <p:nvPr/>
        </p:nvPicPr>
        <p:blipFill>
          <a:blip r:embed="rId14" cstate="print">
            <a:extLst>
              <a:ext uri="{28A0092B-C50C-407E-A947-70E740481C1C}">
                <a14:useLocalDpi xmlns:a14="http://schemas.microsoft.com/office/drawing/2010/main" val="0"/>
              </a:ext>
            </a:extLst>
          </a:blip>
          <a:srcRect t="20006" b="19180"/>
          <a:stretch/>
        </p:blipFill>
        <p:spPr>
          <a:xfrm>
            <a:off x="193574" y="4163953"/>
            <a:ext cx="1922372" cy="25299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itting at a table&#10;&#10;Description automatically generated">
            <a:extLst>
              <a:ext uri="{FF2B5EF4-FFF2-40B4-BE49-F238E27FC236}">
                <a16:creationId xmlns:a16="http://schemas.microsoft.com/office/drawing/2014/main" id="{2C3B2641-BCED-4EC2-6139-BB85E711345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7901" b="7113"/>
          <a:stretch/>
        </p:blipFill>
        <p:spPr>
          <a:xfrm>
            <a:off x="20" y="1282"/>
            <a:ext cx="12191980" cy="6856718"/>
          </a:xfrm>
          <a:prstGeom prst="rect">
            <a:avLst/>
          </a:prstGeom>
        </p:spPr>
      </p:pic>
    </p:spTree>
    <p:extLst>
      <p:ext uri="{BB962C8B-B14F-4D97-AF65-F5344CB8AC3E}">
        <p14:creationId xmlns:p14="http://schemas.microsoft.com/office/powerpoint/2010/main" val="3815659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room with a lot of people in it">
            <a:extLst>
              <a:ext uri="{FF2B5EF4-FFF2-40B4-BE49-F238E27FC236}">
                <a16:creationId xmlns:a16="http://schemas.microsoft.com/office/drawing/2014/main" id="{7F538426-23EC-8A69-79CB-0EFAB358CBC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2078" b="12936"/>
          <a:stretch/>
        </p:blipFill>
        <p:spPr>
          <a:xfrm>
            <a:off x="20" y="1282"/>
            <a:ext cx="12191980" cy="6856718"/>
          </a:xfrm>
          <a:prstGeom prst="rect">
            <a:avLst/>
          </a:prstGeom>
        </p:spPr>
      </p:pic>
    </p:spTree>
    <p:extLst>
      <p:ext uri="{BB962C8B-B14F-4D97-AF65-F5344CB8AC3E}">
        <p14:creationId xmlns:p14="http://schemas.microsoft.com/office/powerpoint/2010/main" val="2210142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CFD0DB-CCBC-8EF9-8806-25C659AD255F}"/>
              </a:ext>
            </a:extLst>
          </p:cNvPr>
          <p:cNvSpPr>
            <a:spLocks noGrp="1"/>
          </p:cNvSpPr>
          <p:nvPr>
            <p:ph type="title"/>
          </p:nvPr>
        </p:nvSpPr>
        <p:spPr>
          <a:xfrm>
            <a:off x="5418160" y="329184"/>
            <a:ext cx="6130712" cy="1783080"/>
          </a:xfrm>
        </p:spPr>
        <p:txBody>
          <a:bodyPr anchor="b">
            <a:normAutofit/>
          </a:bodyPr>
          <a:lstStyle/>
          <a:p>
            <a:r>
              <a:rPr lang="en-GB" sz="5400" dirty="0"/>
              <a:t>Transport </a:t>
            </a:r>
          </a:p>
        </p:txBody>
      </p:sp>
      <p:sp>
        <p:nvSpPr>
          <p:cNvPr id="1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F1B7BA1-75BA-3F98-CE5D-8D4B2F7B7FF4}"/>
              </a:ext>
            </a:extLst>
          </p:cNvPr>
          <p:cNvPicPr>
            <a:picLocks noChangeAspect="1"/>
          </p:cNvPicPr>
          <p:nvPr/>
        </p:nvPicPr>
        <p:blipFill rotWithShape="1">
          <a:blip r:embed="rId6"/>
          <a:srcRect l="31091" r="35670"/>
          <a:stretch/>
        </p:blipFill>
        <p:spPr>
          <a:xfrm>
            <a:off x="19" y="1"/>
            <a:ext cx="5111055"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 name="Content Placeholder 2">
            <a:extLst>
              <a:ext uri="{FF2B5EF4-FFF2-40B4-BE49-F238E27FC236}">
                <a16:creationId xmlns:a16="http://schemas.microsoft.com/office/drawing/2014/main" id="{706D408F-C72B-49F1-B55F-D8584E463F2B}"/>
              </a:ext>
            </a:extLst>
          </p:cNvPr>
          <p:cNvSpPr>
            <a:spLocks noGrp="1"/>
          </p:cNvSpPr>
          <p:nvPr>
            <p:ph idx="1"/>
          </p:nvPr>
        </p:nvSpPr>
        <p:spPr>
          <a:xfrm>
            <a:off x="5418160" y="2706624"/>
            <a:ext cx="6130711" cy="3822192"/>
          </a:xfrm>
        </p:spPr>
        <p:txBody>
          <a:bodyPr>
            <a:normAutofit lnSpcReduction="10000"/>
          </a:bodyPr>
          <a:lstStyle/>
          <a:p>
            <a:pPr marL="0" indent="0">
              <a:buClr>
                <a:schemeClr val="dk1"/>
              </a:buClr>
              <a:buSzPts val="1100"/>
              <a:buNone/>
            </a:pPr>
            <a:r>
              <a:rPr lang="en-GB" sz="1900" dirty="0"/>
              <a:t>There are a variety of transport options…</a:t>
            </a:r>
          </a:p>
          <a:p>
            <a:pPr marL="0" indent="0">
              <a:buClr>
                <a:schemeClr val="dk1"/>
              </a:buClr>
              <a:buSzPts val="1100"/>
              <a:buNone/>
            </a:pPr>
            <a:endParaRPr lang="en-GB" sz="1900" dirty="0"/>
          </a:p>
          <a:p>
            <a:pPr marL="342900" indent="-342900">
              <a:buClr>
                <a:schemeClr val="dk1"/>
              </a:buClr>
              <a:buSzPts val="1100"/>
              <a:buFont typeface="Arial" panose="020B0604020202020204" pitchFamily="34" charset="0"/>
              <a:buChar char="•"/>
            </a:pPr>
            <a:r>
              <a:rPr lang="en-GB" sz="1900" dirty="0"/>
              <a:t>Minibus / car hire – </a:t>
            </a:r>
            <a:r>
              <a:rPr lang="en-GB" sz="1900" b="1" dirty="0"/>
              <a:t>free</a:t>
            </a:r>
            <a:r>
              <a:rPr lang="en-GB" sz="1900" dirty="0"/>
              <a:t>! (or £120 for external if none available)</a:t>
            </a:r>
          </a:p>
          <a:p>
            <a:pPr marL="800100" lvl="1" indent="-342900">
              <a:buClr>
                <a:schemeClr val="dk1"/>
              </a:buClr>
              <a:buSzPts val="1100"/>
              <a:buFont typeface="Arial" panose="020B0604020202020204" pitchFamily="34" charset="0"/>
              <a:buChar char="•"/>
            </a:pPr>
            <a:r>
              <a:rPr lang="en-GB" sz="1900" dirty="0"/>
              <a:t>Transport request form / repeat form for regular bookings </a:t>
            </a:r>
          </a:p>
          <a:p>
            <a:pPr marL="800100" lvl="1" indent="-342900">
              <a:buClr>
                <a:schemeClr val="dk1"/>
              </a:buClr>
              <a:buSzPts val="1100"/>
              <a:buFont typeface="Arial" panose="020B0604020202020204" pitchFamily="34" charset="0"/>
              <a:buChar char="•"/>
            </a:pPr>
            <a:r>
              <a:rPr lang="en-GB" sz="1900" dirty="0"/>
              <a:t>Self-drive available for students 21+ and driving 2 years </a:t>
            </a:r>
          </a:p>
          <a:p>
            <a:pPr marL="800100" lvl="1" indent="-342900">
              <a:buClr>
                <a:schemeClr val="dk1"/>
              </a:buClr>
              <a:buSzPts val="1100"/>
              <a:buFont typeface="Arial" panose="020B0604020202020204" pitchFamily="34" charset="0"/>
              <a:buChar char="•"/>
            </a:pPr>
            <a:r>
              <a:rPr lang="en-GB" sz="1900" dirty="0"/>
              <a:t>Drivers available to hire for ££.. (~£60ph) </a:t>
            </a:r>
          </a:p>
          <a:p>
            <a:pPr marL="342900" indent="-342900">
              <a:buClr>
                <a:schemeClr val="dk1"/>
              </a:buClr>
              <a:buSzPts val="1100"/>
              <a:buFont typeface="Arial" panose="020B0604020202020204" pitchFamily="34" charset="0"/>
              <a:buChar char="•"/>
            </a:pPr>
            <a:r>
              <a:rPr lang="en-GB" sz="1900" dirty="0"/>
              <a:t>Coach hire (expensive!)</a:t>
            </a:r>
          </a:p>
          <a:p>
            <a:pPr marL="342900" indent="-342900">
              <a:buClr>
                <a:schemeClr val="dk1"/>
              </a:buClr>
              <a:buSzPts val="1100"/>
              <a:buFont typeface="Arial" panose="020B0604020202020204" pitchFamily="34" charset="0"/>
              <a:buChar char="•"/>
            </a:pPr>
            <a:r>
              <a:rPr lang="en-GB" sz="1900" dirty="0"/>
              <a:t>Car share </a:t>
            </a:r>
          </a:p>
          <a:p>
            <a:pPr marL="342900" indent="-342900">
              <a:buClr>
                <a:schemeClr val="dk1"/>
              </a:buClr>
              <a:buSzPts val="1100"/>
              <a:buFont typeface="Arial" panose="020B0604020202020204" pitchFamily="34" charset="0"/>
              <a:buChar char="•"/>
            </a:pPr>
            <a:r>
              <a:rPr lang="en-GB" sz="1900" dirty="0"/>
              <a:t>Public transport </a:t>
            </a:r>
          </a:p>
          <a:p>
            <a:endParaRPr lang="en-GB" sz="1900" dirty="0"/>
          </a:p>
        </p:txBody>
      </p:sp>
      <p:sp>
        <p:nvSpPr>
          <p:cNvPr id="4" name="Teardrop 3">
            <a:extLst>
              <a:ext uri="{FF2B5EF4-FFF2-40B4-BE49-F238E27FC236}">
                <a16:creationId xmlns:a16="http://schemas.microsoft.com/office/drawing/2014/main" id="{B831F02D-E32F-C7F9-3F6B-A88C1416B264}"/>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grpSp>
        <p:nvGrpSpPr>
          <p:cNvPr id="6" name="Group 5">
            <a:extLst>
              <a:ext uri="{FF2B5EF4-FFF2-40B4-BE49-F238E27FC236}">
                <a16:creationId xmlns:a16="http://schemas.microsoft.com/office/drawing/2014/main" id="{A2EEB80A-0E49-223B-AF19-07913BD7ACFE}"/>
              </a:ext>
            </a:extLst>
          </p:cNvPr>
          <p:cNvGrpSpPr/>
          <p:nvPr/>
        </p:nvGrpSpPr>
        <p:grpSpPr>
          <a:xfrm>
            <a:off x="-456905" y="2434882"/>
            <a:ext cx="2296088" cy="3025769"/>
            <a:chOff x="-456905" y="2434882"/>
            <a:chExt cx="2296088" cy="3025769"/>
          </a:xfrm>
        </p:grpSpPr>
        <p:grpSp>
          <p:nvGrpSpPr>
            <p:cNvPr id="7" name="Group 6">
              <a:extLst>
                <a:ext uri="{FF2B5EF4-FFF2-40B4-BE49-F238E27FC236}">
                  <a16:creationId xmlns:a16="http://schemas.microsoft.com/office/drawing/2014/main" id="{D8BC6C98-DAF7-91AB-E178-4E3B540A96EF}"/>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9" name="Rounded Rectangle 18">
                <a:extLst>
                  <a:ext uri="{FF2B5EF4-FFF2-40B4-BE49-F238E27FC236}">
                    <a16:creationId xmlns:a16="http://schemas.microsoft.com/office/drawing/2014/main" id="{29860846-0449-50D7-6FD5-95004CA0E9E5}"/>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7FC7B5E-0A2F-2E1E-A771-0DDE3D976F41}"/>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D4060551-DC59-9878-91ED-68C0E8B584DF}"/>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DEE10DB3-FB43-FD48-684C-3729C317254F}"/>
                  </a:ext>
                </a:extLst>
              </p:cNvPr>
              <p:cNvSpPr/>
              <p:nvPr/>
            </p:nvSpPr>
            <p:spPr>
              <a:xfrm>
                <a:off x="-409433" y="307099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56A15BDD-8AF7-14B6-3431-5731B5F3D559}"/>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4143F03-4EEF-B0A1-FC07-38571507ADA8}"/>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699B883D-0C15-5CD4-B477-16989636DBAF}"/>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733109AB-FCFD-8718-72CF-B5D54CB2C912}"/>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237ADC86-AF54-2CA2-F6F1-A937DDFB6037}"/>
                </a:ext>
              </a:extLst>
            </p:cNvPr>
            <p:cNvGrpSpPr/>
            <p:nvPr/>
          </p:nvGrpSpPr>
          <p:grpSpPr>
            <a:xfrm>
              <a:off x="-13879" y="2434882"/>
              <a:ext cx="1853062" cy="3025769"/>
              <a:chOff x="-13879" y="2434882"/>
              <a:chExt cx="1853062" cy="3025769"/>
            </a:xfrm>
          </p:grpSpPr>
          <p:sp>
            <p:nvSpPr>
              <p:cNvPr id="10" name="TextBox 9">
                <a:extLst>
                  <a:ext uri="{FF2B5EF4-FFF2-40B4-BE49-F238E27FC236}">
                    <a16:creationId xmlns:a16="http://schemas.microsoft.com/office/drawing/2014/main" id="{EB104F46-666D-C6BB-6F3C-47D2116E137A}"/>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2" name="TextBox 11">
                <a:extLst>
                  <a:ext uri="{FF2B5EF4-FFF2-40B4-BE49-F238E27FC236}">
                    <a16:creationId xmlns:a16="http://schemas.microsoft.com/office/drawing/2014/main" id="{0700C9B2-992A-7E60-9D85-05E436AF9760}"/>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3" name="TextBox 12">
                <a:extLst>
                  <a:ext uri="{FF2B5EF4-FFF2-40B4-BE49-F238E27FC236}">
                    <a16:creationId xmlns:a16="http://schemas.microsoft.com/office/drawing/2014/main" id="{5C2A6124-9709-8ED0-5C57-7D40A5550F8F}"/>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4" name="TextBox 13">
                <a:extLst>
                  <a:ext uri="{FF2B5EF4-FFF2-40B4-BE49-F238E27FC236}">
                    <a16:creationId xmlns:a16="http://schemas.microsoft.com/office/drawing/2014/main" id="{EE215736-917B-A081-B3F8-74AA5C28755B}"/>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5" name="TextBox 14">
                <a:extLst>
                  <a:ext uri="{FF2B5EF4-FFF2-40B4-BE49-F238E27FC236}">
                    <a16:creationId xmlns:a16="http://schemas.microsoft.com/office/drawing/2014/main" id="{09D18AE0-0AE9-5D68-2EC4-4DF03427C2CA}"/>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6" name="TextBox 15">
                <a:extLst>
                  <a:ext uri="{FF2B5EF4-FFF2-40B4-BE49-F238E27FC236}">
                    <a16:creationId xmlns:a16="http://schemas.microsoft.com/office/drawing/2014/main" id="{FE1E9891-42DD-5328-85A7-61C9296C5D8B}"/>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7" name="TextBox 16">
                <a:extLst>
                  <a:ext uri="{FF2B5EF4-FFF2-40B4-BE49-F238E27FC236}">
                    <a16:creationId xmlns:a16="http://schemas.microsoft.com/office/drawing/2014/main" id="{204FA68E-F19B-2718-B4E5-38EC35B74D25}"/>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8" name="TextBox 17">
                <a:extLst>
                  <a:ext uri="{FF2B5EF4-FFF2-40B4-BE49-F238E27FC236}">
                    <a16:creationId xmlns:a16="http://schemas.microsoft.com/office/drawing/2014/main" id="{A7839AC3-E55A-DE43-5E79-9C62F37163C0}"/>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pic>
        <p:nvPicPr>
          <p:cNvPr id="27" name="Audio Recording 7 Apr 2025 at 12:01:37">
            <a:hlinkClick r:id="" action="ppaction://media"/>
            <a:extLst>
              <a:ext uri="{FF2B5EF4-FFF2-40B4-BE49-F238E27FC236}">
                <a16:creationId xmlns:a16="http://schemas.microsoft.com/office/drawing/2014/main" id="{E28CFB6E-412A-A832-E7DB-D14F45ECD9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6533" y="432542"/>
            <a:ext cx="812800" cy="812800"/>
          </a:xfrm>
          <a:prstGeom prst="rect">
            <a:avLst/>
          </a:prstGeom>
          <a:ln>
            <a:solidFill>
              <a:schemeClr val="accent2"/>
            </a:solidFill>
          </a:ln>
        </p:spPr>
      </p:pic>
      <p:pic>
        <p:nvPicPr>
          <p:cNvPr id="28" name="Audio Recording 7 Apr 2025 at 12:02:15">
            <a:hlinkClick r:id="" action="ppaction://media"/>
            <a:extLst>
              <a:ext uri="{FF2B5EF4-FFF2-40B4-BE49-F238E27FC236}">
                <a16:creationId xmlns:a16="http://schemas.microsoft.com/office/drawing/2014/main" id="{78892558-A9AA-1CBE-511D-318296D8A62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109016" y="432542"/>
            <a:ext cx="812800" cy="812800"/>
          </a:xfrm>
          <a:prstGeom prst="rect">
            <a:avLst/>
          </a:prstGeom>
          <a:ln>
            <a:solidFill>
              <a:schemeClr val="accent2"/>
            </a:solidFill>
          </a:ln>
        </p:spPr>
      </p:pic>
    </p:spTree>
    <p:extLst>
      <p:ext uri="{BB962C8B-B14F-4D97-AF65-F5344CB8AC3E}">
        <p14:creationId xmlns:p14="http://schemas.microsoft.com/office/powerpoint/2010/main" val="9786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384" fill="hold"/>
                                        <p:tgtEl>
                                          <p:spTgt spid="27"/>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19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7"/>
                </p:tgtEl>
              </p:cMediaNode>
            </p:audio>
            <p:audio>
              <p:cMediaNode vol="80000">
                <p:cTn id="16" fill="hold" display="0">
                  <p:stCondLst>
                    <p:cond delay="indefinite"/>
                  </p:stCondLst>
                  <p:endCondLst>
                    <p:cond evt="onStopAudio" delay="0">
                      <p:tgtEl>
                        <p:sldTgt/>
                      </p:tgtEl>
                    </p:cond>
                  </p:endCondLst>
                </p:cTn>
                <p:tgtEl>
                  <p:spTgt spid="28"/>
                </p:tgtEl>
              </p:cMediaNode>
            </p:audio>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AEB5FB-58B3-A60F-0E76-FC38BB7E1EA7}"/>
              </a:ext>
            </a:extLst>
          </p:cNvPr>
          <p:cNvPicPr>
            <a:picLocks noChangeAspect="1"/>
          </p:cNvPicPr>
          <p:nvPr/>
        </p:nvPicPr>
        <p:blipFill rotWithShape="1">
          <a:blip r:embed="rId3"/>
          <a:srcRect l="24167" t="21567" r="25870" b="17676"/>
          <a:stretch/>
        </p:blipFill>
        <p:spPr>
          <a:xfrm>
            <a:off x="6202483" y="622477"/>
            <a:ext cx="6112052" cy="5451787"/>
          </a:xfrm>
          <a:prstGeom prst="rect">
            <a:avLst/>
          </a:prstGeom>
        </p:spPr>
      </p:pic>
      <p:sp>
        <p:nvSpPr>
          <p:cNvPr id="7" name="Rectangle 6">
            <a:extLst>
              <a:ext uri="{FF2B5EF4-FFF2-40B4-BE49-F238E27FC236}">
                <a16:creationId xmlns:a16="http://schemas.microsoft.com/office/drawing/2014/main" id="{1AC2227F-1261-FC7E-5845-94518CB5E3CE}"/>
              </a:ext>
            </a:extLst>
          </p:cNvPr>
          <p:cNvSpPr/>
          <p:nvPr/>
        </p:nvSpPr>
        <p:spPr>
          <a:xfrm>
            <a:off x="-300252" y="622477"/>
            <a:ext cx="6662252" cy="561304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5"/>
          <p:cNvPicPr>
            <a:picLocks noChangeAspect="1"/>
          </p:cNvPicPr>
          <p:nvPr/>
        </p:nvPicPr>
        <p:blipFill>
          <a:blip r:embed="rId4"/>
          <a:srcRect/>
          <a:stretch>
            <a:fillRect/>
          </a:stretch>
        </p:blipFill>
        <p:spPr>
          <a:xfrm>
            <a:off x="4835013" y="6172200"/>
            <a:ext cx="2521974" cy="685800"/>
          </a:xfrm>
          <a:prstGeom prst="rect">
            <a:avLst/>
          </a:prstGeom>
        </p:spPr>
      </p:pic>
      <p:sp>
        <p:nvSpPr>
          <p:cNvPr id="6" name="TextBox 5">
            <a:extLst>
              <a:ext uri="{FF2B5EF4-FFF2-40B4-BE49-F238E27FC236}">
                <a16:creationId xmlns:a16="http://schemas.microsoft.com/office/drawing/2014/main" id="{BCF69834-4106-49E3-B5FD-A0A715C64EBC}"/>
              </a:ext>
            </a:extLst>
          </p:cNvPr>
          <p:cNvSpPr txBox="1"/>
          <p:nvPr/>
        </p:nvSpPr>
        <p:spPr>
          <a:xfrm>
            <a:off x="1902734" y="1130902"/>
            <a:ext cx="4459266" cy="4596195"/>
          </a:xfrm>
          <a:prstGeom prst="rect">
            <a:avLst/>
          </a:prstGeom>
          <a:noFill/>
        </p:spPr>
        <p:txBody>
          <a:bodyPr wrap="square" lIns="91440" tIns="45720" rIns="91440" bIns="45720" rtlCol="0" anchor="t">
            <a:spAutoFit/>
          </a:bodyPr>
          <a:lstStyle/>
          <a:p>
            <a:pPr defTabSz="609630"/>
            <a:r>
              <a:rPr lang="en-GB" sz="3200" b="1" dirty="0">
                <a:solidFill>
                  <a:prstClr val="black"/>
                </a:solidFill>
                <a:latin typeface="Calibri"/>
              </a:rPr>
              <a:t>External Speaker’s Procedure </a:t>
            </a:r>
          </a:p>
          <a:p>
            <a:pPr defTabSz="609630"/>
            <a:endParaRPr lang="en-GB" dirty="0">
              <a:solidFill>
                <a:prstClr val="black"/>
              </a:solidFill>
              <a:latin typeface="Calibri"/>
            </a:endParaRPr>
          </a:p>
          <a:p>
            <a:pPr defTabSz="609630"/>
            <a:r>
              <a:rPr lang="en-GB" sz="2400" dirty="0"/>
              <a:t>Anyone who is not a student or member of staff here at Hartpury is considered an external speaker. </a:t>
            </a:r>
          </a:p>
          <a:p>
            <a:pPr defTabSz="609630"/>
            <a:endParaRPr lang="en-GB" sz="2400" dirty="0">
              <a:solidFill>
                <a:prstClr val="black"/>
              </a:solidFill>
              <a:latin typeface="Calibri"/>
            </a:endParaRPr>
          </a:p>
          <a:p>
            <a:pPr marL="190500" indent="-190500" defTabSz="609630">
              <a:buFont typeface="Arial" panose="020B0604020202020204" pitchFamily="34" charset="0"/>
              <a:buChar char="•"/>
            </a:pPr>
            <a:r>
              <a:rPr lang="en-GB" sz="2400" dirty="0">
                <a:solidFill>
                  <a:prstClr val="black"/>
                </a:solidFill>
                <a:latin typeface="Calibri"/>
              </a:rPr>
              <a:t>Refer to our policy in the Committee Hub</a:t>
            </a:r>
            <a:endParaRPr lang="en-GB" sz="2400" dirty="0">
              <a:solidFill>
                <a:prstClr val="black"/>
              </a:solidFill>
              <a:latin typeface="Calibri"/>
              <a:ea typeface="Calibri"/>
              <a:cs typeface="Calibri"/>
            </a:endParaRPr>
          </a:p>
          <a:p>
            <a:pPr marL="190500" indent="-190500" defTabSz="609630">
              <a:buFont typeface="Arial" panose="020B0604020202020204" pitchFamily="34" charset="0"/>
              <a:buChar char="•"/>
            </a:pPr>
            <a:r>
              <a:rPr lang="en-GB" sz="2400" dirty="0">
                <a:solidFill>
                  <a:prstClr val="black"/>
                </a:solidFill>
                <a:latin typeface="Calibri"/>
              </a:rPr>
              <a:t>External speakers request form &gt;   </a:t>
            </a:r>
            <a:endParaRPr lang="en-GB" sz="2400" dirty="0">
              <a:solidFill>
                <a:prstClr val="black"/>
              </a:solidFill>
              <a:latin typeface="Calibri"/>
              <a:ea typeface="Calibri"/>
              <a:cs typeface="Calibri"/>
            </a:endParaRPr>
          </a:p>
          <a:p>
            <a:pPr marL="190500" indent="-190500" defTabSz="609630">
              <a:buFont typeface="Arial" panose="020B0604020202020204" pitchFamily="34" charset="0"/>
              <a:buChar char="•"/>
            </a:pPr>
            <a:r>
              <a:rPr lang="en-GB" sz="2400" dirty="0">
                <a:solidFill>
                  <a:prstClr val="black"/>
                </a:solidFill>
                <a:latin typeface="Calibri"/>
              </a:rPr>
              <a:t>Procedure…</a:t>
            </a:r>
            <a:endParaRPr lang="en-GB" sz="2400" dirty="0">
              <a:solidFill>
                <a:prstClr val="black"/>
              </a:solidFill>
              <a:latin typeface="Calibri"/>
              <a:ea typeface="Calibri"/>
              <a:cs typeface="Calibri"/>
            </a:endParaRPr>
          </a:p>
          <a:p>
            <a:pPr marL="190500" indent="-190500" defTabSz="609630">
              <a:buFont typeface="Arial" panose="020B0604020202020204" pitchFamily="34" charset="0"/>
              <a:buChar char="•"/>
            </a:pPr>
            <a:endParaRPr lang="en-GB" sz="1867" dirty="0">
              <a:solidFill>
                <a:prstClr val="black"/>
              </a:solidFill>
              <a:latin typeface="Calibri"/>
              <a:ea typeface="Calibri"/>
              <a:cs typeface="Calibri"/>
            </a:endParaRPr>
          </a:p>
        </p:txBody>
      </p:sp>
      <p:grpSp>
        <p:nvGrpSpPr>
          <p:cNvPr id="2" name="Group 1">
            <a:extLst>
              <a:ext uri="{FF2B5EF4-FFF2-40B4-BE49-F238E27FC236}">
                <a16:creationId xmlns:a16="http://schemas.microsoft.com/office/drawing/2014/main" id="{D9E7C313-F6C4-2C0E-D12A-1E7330537BCE}"/>
              </a:ext>
            </a:extLst>
          </p:cNvPr>
          <p:cNvGrpSpPr/>
          <p:nvPr/>
        </p:nvGrpSpPr>
        <p:grpSpPr>
          <a:xfrm>
            <a:off x="-456905" y="2434882"/>
            <a:ext cx="2296088" cy="3025769"/>
            <a:chOff x="-456905" y="2434882"/>
            <a:chExt cx="2296088" cy="3025769"/>
          </a:xfrm>
        </p:grpSpPr>
        <p:grpSp>
          <p:nvGrpSpPr>
            <p:cNvPr id="3" name="Group 2">
              <a:extLst>
                <a:ext uri="{FF2B5EF4-FFF2-40B4-BE49-F238E27FC236}">
                  <a16:creationId xmlns:a16="http://schemas.microsoft.com/office/drawing/2014/main" id="{9D054B60-88BE-C6A7-CE6C-C7B4EDE619E2}"/>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7" name="Rounded Rectangle 16">
                <a:extLst>
                  <a:ext uri="{FF2B5EF4-FFF2-40B4-BE49-F238E27FC236}">
                    <a16:creationId xmlns:a16="http://schemas.microsoft.com/office/drawing/2014/main" id="{FC058B9B-9C32-1E3B-5CF5-4BD2E51364BF}"/>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8F5CBCA-A8BC-FFCA-86D4-F0837C7C8AC7}"/>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A9E40EF-216F-9B77-9D4A-E3BD6E29EA7F}"/>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FFF39538-A3A2-F0A4-8DEE-D94F8E964E9B}"/>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0610366A-5499-390B-5CF6-BE03FBDBAC3B}"/>
                  </a:ext>
                </a:extLst>
              </p:cNvPr>
              <p:cNvSpPr/>
              <p:nvPr/>
            </p:nvSpPr>
            <p:spPr>
              <a:xfrm>
                <a:off x="-409433" y="345076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FEBB306D-67E8-AEC0-0D22-AA93ED0E17B9}"/>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2BA11C7B-C330-CB49-D817-2439707311BB}"/>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513E1AE6-1525-A920-2BE1-64793265E12A}"/>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DFC9AF1-EA3A-8428-9EBB-95877AAFB7B1}"/>
                </a:ext>
              </a:extLst>
            </p:cNvPr>
            <p:cNvGrpSpPr/>
            <p:nvPr/>
          </p:nvGrpSpPr>
          <p:grpSpPr>
            <a:xfrm>
              <a:off x="-13879" y="2434882"/>
              <a:ext cx="1853062" cy="3025769"/>
              <a:chOff x="-13879" y="2434882"/>
              <a:chExt cx="1853062" cy="3025769"/>
            </a:xfrm>
          </p:grpSpPr>
          <p:sp>
            <p:nvSpPr>
              <p:cNvPr id="9" name="TextBox 8">
                <a:extLst>
                  <a:ext uri="{FF2B5EF4-FFF2-40B4-BE49-F238E27FC236}">
                    <a16:creationId xmlns:a16="http://schemas.microsoft.com/office/drawing/2014/main" id="{16739F3F-1E24-F1D5-EA85-B043B991B95C}"/>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0" name="TextBox 9">
                <a:extLst>
                  <a:ext uri="{FF2B5EF4-FFF2-40B4-BE49-F238E27FC236}">
                    <a16:creationId xmlns:a16="http://schemas.microsoft.com/office/drawing/2014/main" id="{6DF6FDB7-9F04-3DC9-A772-4B5F8A9AC12D}"/>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1" name="TextBox 10">
                <a:extLst>
                  <a:ext uri="{FF2B5EF4-FFF2-40B4-BE49-F238E27FC236}">
                    <a16:creationId xmlns:a16="http://schemas.microsoft.com/office/drawing/2014/main" id="{B59F76C7-9941-21FA-3816-1B592FEB9155}"/>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2" name="TextBox 11">
                <a:extLst>
                  <a:ext uri="{FF2B5EF4-FFF2-40B4-BE49-F238E27FC236}">
                    <a16:creationId xmlns:a16="http://schemas.microsoft.com/office/drawing/2014/main" id="{5B9AC677-A1A9-4590-C263-FB88F225393E}"/>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3" name="TextBox 12">
                <a:extLst>
                  <a:ext uri="{FF2B5EF4-FFF2-40B4-BE49-F238E27FC236}">
                    <a16:creationId xmlns:a16="http://schemas.microsoft.com/office/drawing/2014/main" id="{7EB6A944-E076-CD9E-6965-9E033AE1DC38}"/>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4" name="TextBox 13">
                <a:extLst>
                  <a:ext uri="{FF2B5EF4-FFF2-40B4-BE49-F238E27FC236}">
                    <a16:creationId xmlns:a16="http://schemas.microsoft.com/office/drawing/2014/main" id="{46DEC4A2-E34A-0C07-CBC9-0FD55CEE86DE}"/>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5" name="TextBox 14">
                <a:extLst>
                  <a:ext uri="{FF2B5EF4-FFF2-40B4-BE49-F238E27FC236}">
                    <a16:creationId xmlns:a16="http://schemas.microsoft.com/office/drawing/2014/main" id="{D2FC147A-47B0-C52F-2318-6E666CA54410}"/>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6" name="TextBox 15">
                <a:extLst>
                  <a:ext uri="{FF2B5EF4-FFF2-40B4-BE49-F238E27FC236}">
                    <a16:creationId xmlns:a16="http://schemas.microsoft.com/office/drawing/2014/main" id="{F4313B8D-5D57-D733-4C8B-50F1936C1A20}"/>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221501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593A0B-6F6F-8A97-1E8F-70FDFA8D5F75}"/>
              </a:ext>
            </a:extLst>
          </p:cNvPr>
          <p:cNvSpPr/>
          <p:nvPr/>
        </p:nvSpPr>
        <p:spPr>
          <a:xfrm>
            <a:off x="0" y="1200585"/>
            <a:ext cx="12192000" cy="4002593"/>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127DAC2-CED9-CFEA-0B8C-CA10A790EE3B}"/>
              </a:ext>
            </a:extLst>
          </p:cNvPr>
          <p:cNvSpPr txBox="1"/>
          <p:nvPr/>
        </p:nvSpPr>
        <p:spPr>
          <a:xfrm>
            <a:off x="221293" y="2031727"/>
            <a:ext cx="11749414" cy="1754326"/>
          </a:xfrm>
          <a:prstGeom prst="rect">
            <a:avLst/>
          </a:prstGeom>
          <a:noFill/>
        </p:spPr>
        <p:txBody>
          <a:bodyPr wrap="square">
            <a:spAutoFit/>
          </a:bodyPr>
          <a:lstStyle/>
          <a:p>
            <a:pPr algn="ctr"/>
            <a:r>
              <a:rPr lang="en-GB" sz="5400" dirty="0"/>
              <a:t>It is VERY important that you submit a form BEFORE you invite anyone. </a:t>
            </a:r>
          </a:p>
        </p:txBody>
      </p:sp>
    </p:spTree>
    <p:extLst>
      <p:ext uri="{BB962C8B-B14F-4D97-AF65-F5344CB8AC3E}">
        <p14:creationId xmlns:p14="http://schemas.microsoft.com/office/powerpoint/2010/main" val="366557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DA2CD2B-9B57-C6ED-1B22-E83731C694D6}"/>
              </a:ext>
            </a:extLst>
          </p:cNvPr>
          <p:cNvGraphicFramePr/>
          <p:nvPr>
            <p:extLst>
              <p:ext uri="{D42A27DB-BD31-4B8C-83A1-F6EECF244321}">
                <p14:modId xmlns:p14="http://schemas.microsoft.com/office/powerpoint/2010/main" val="3009769232"/>
              </p:ext>
            </p:extLst>
          </p:nvPr>
        </p:nvGraphicFramePr>
        <p:xfrm>
          <a:off x="1880174" y="228600"/>
          <a:ext cx="9575225" cy="6138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ardrop 2">
            <a:extLst>
              <a:ext uri="{FF2B5EF4-FFF2-40B4-BE49-F238E27FC236}">
                <a16:creationId xmlns:a16="http://schemas.microsoft.com/office/drawing/2014/main" id="{D90D018A-88CC-98C8-DD6E-B58EDEEB9FFF}"/>
              </a:ext>
            </a:extLst>
          </p:cNvPr>
          <p:cNvSpPr/>
          <p:nvPr/>
        </p:nvSpPr>
        <p:spPr>
          <a:xfrm>
            <a:off x="9612672" y="212943"/>
            <a:ext cx="2243286" cy="2294267"/>
          </a:xfrm>
          <a:prstGeom prst="teardrop">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grpSp>
        <p:nvGrpSpPr>
          <p:cNvPr id="4" name="Group 3">
            <a:extLst>
              <a:ext uri="{FF2B5EF4-FFF2-40B4-BE49-F238E27FC236}">
                <a16:creationId xmlns:a16="http://schemas.microsoft.com/office/drawing/2014/main" id="{874CDD7D-0650-DCF4-EF64-CAD101AE2636}"/>
              </a:ext>
            </a:extLst>
          </p:cNvPr>
          <p:cNvGrpSpPr/>
          <p:nvPr/>
        </p:nvGrpSpPr>
        <p:grpSpPr>
          <a:xfrm>
            <a:off x="-456905" y="2434882"/>
            <a:ext cx="2296088" cy="3025769"/>
            <a:chOff x="-456905" y="2434882"/>
            <a:chExt cx="2296088" cy="3025769"/>
          </a:xfrm>
        </p:grpSpPr>
        <p:grpSp>
          <p:nvGrpSpPr>
            <p:cNvPr id="5" name="Group 4">
              <a:extLst>
                <a:ext uri="{FF2B5EF4-FFF2-40B4-BE49-F238E27FC236}">
                  <a16:creationId xmlns:a16="http://schemas.microsoft.com/office/drawing/2014/main" id="{B7FC0194-9018-61A1-8FB7-7A0F521D4F2B}"/>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5" name="Rounded Rectangle 14">
                <a:extLst>
                  <a:ext uri="{FF2B5EF4-FFF2-40B4-BE49-F238E27FC236}">
                    <a16:creationId xmlns:a16="http://schemas.microsoft.com/office/drawing/2014/main" id="{6DB1E002-D3D3-F8D2-61F7-6D0F08913760}"/>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41CD48D3-9609-FF37-DCC1-30B286169978}"/>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4199E060-525F-D4D0-0FAD-EA88741BF26B}"/>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659DA1B0-1645-2DAF-9239-43F3A523CCAE}"/>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84053F51-0206-4DFE-451B-91FE2B4D0048}"/>
                  </a:ext>
                </a:extLst>
              </p:cNvPr>
              <p:cNvSpPr/>
              <p:nvPr/>
            </p:nvSpPr>
            <p:spPr>
              <a:xfrm>
                <a:off x="-409433" y="345076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C04D662-8124-6426-1F7B-821B09597870}"/>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1E6D43B-78A9-6ABE-62EF-8B3244D52AF4}"/>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97A5FB40-9CE6-6BFB-848F-274C4FC394E4}"/>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4A929842-F915-CF38-C6F8-455E383FEC95}"/>
                </a:ext>
              </a:extLst>
            </p:cNvPr>
            <p:cNvGrpSpPr/>
            <p:nvPr/>
          </p:nvGrpSpPr>
          <p:grpSpPr>
            <a:xfrm>
              <a:off x="-13879" y="2434882"/>
              <a:ext cx="1853062" cy="3025769"/>
              <a:chOff x="-13879" y="2434882"/>
              <a:chExt cx="1853062" cy="3025769"/>
            </a:xfrm>
          </p:grpSpPr>
          <p:sp>
            <p:nvSpPr>
              <p:cNvPr id="7" name="TextBox 6">
                <a:extLst>
                  <a:ext uri="{FF2B5EF4-FFF2-40B4-BE49-F238E27FC236}">
                    <a16:creationId xmlns:a16="http://schemas.microsoft.com/office/drawing/2014/main" id="{465EC508-A372-F467-7C84-54D5A90424B3}"/>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8" name="TextBox 7">
                <a:extLst>
                  <a:ext uri="{FF2B5EF4-FFF2-40B4-BE49-F238E27FC236}">
                    <a16:creationId xmlns:a16="http://schemas.microsoft.com/office/drawing/2014/main" id="{B57D4EC6-C8B0-597E-C853-6494AA9EBD9F}"/>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9" name="TextBox 8">
                <a:extLst>
                  <a:ext uri="{FF2B5EF4-FFF2-40B4-BE49-F238E27FC236}">
                    <a16:creationId xmlns:a16="http://schemas.microsoft.com/office/drawing/2014/main" id="{98B1FEE9-68CC-F773-26D0-E8AB032A73F0}"/>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0" name="TextBox 9">
                <a:extLst>
                  <a:ext uri="{FF2B5EF4-FFF2-40B4-BE49-F238E27FC236}">
                    <a16:creationId xmlns:a16="http://schemas.microsoft.com/office/drawing/2014/main" id="{7FE8C0EB-84B1-2EAE-6D3B-D608828DB5EB}"/>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1" name="TextBox 10">
                <a:extLst>
                  <a:ext uri="{FF2B5EF4-FFF2-40B4-BE49-F238E27FC236}">
                    <a16:creationId xmlns:a16="http://schemas.microsoft.com/office/drawing/2014/main" id="{B78B8684-660A-B89D-9BE7-58E81C9C6D12}"/>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2" name="TextBox 11">
                <a:extLst>
                  <a:ext uri="{FF2B5EF4-FFF2-40B4-BE49-F238E27FC236}">
                    <a16:creationId xmlns:a16="http://schemas.microsoft.com/office/drawing/2014/main" id="{A6A9BF41-CEE3-155D-4E69-B97CAA6103AE}"/>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3" name="TextBox 12">
                <a:extLst>
                  <a:ext uri="{FF2B5EF4-FFF2-40B4-BE49-F238E27FC236}">
                    <a16:creationId xmlns:a16="http://schemas.microsoft.com/office/drawing/2014/main" id="{21CAD578-1124-F24C-49C9-4B1F1FBFEF29}"/>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4" name="TextBox 13">
                <a:extLst>
                  <a:ext uri="{FF2B5EF4-FFF2-40B4-BE49-F238E27FC236}">
                    <a16:creationId xmlns:a16="http://schemas.microsoft.com/office/drawing/2014/main" id="{FB65C2E0-ECA4-6CB5-1EFF-47362B414938}"/>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384370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Stacks of gold coins">
            <a:extLst>
              <a:ext uri="{FF2B5EF4-FFF2-40B4-BE49-F238E27FC236}">
                <a16:creationId xmlns:a16="http://schemas.microsoft.com/office/drawing/2014/main" id="{8221B888-AA99-0FF9-960D-7ECE43067448}"/>
              </a:ext>
            </a:extLst>
          </p:cNvPr>
          <p:cNvPicPr>
            <a:picLocks noChangeAspect="1"/>
          </p:cNvPicPr>
          <p:nvPr/>
        </p:nvPicPr>
        <p:blipFill>
          <a:blip r:embed="rId2" cstate="print">
            <a:extLst>
              <a:ext uri="{28A0092B-C50C-407E-A947-70E740481C1C}">
                <a14:useLocalDpi xmlns:a14="http://schemas.microsoft.com/office/drawing/2010/main" val="0"/>
              </a:ext>
            </a:extLst>
          </a:blip>
          <a:srcRect l="23675" r="23675"/>
          <a:stretch/>
        </p:blipFill>
        <p:spPr>
          <a:xfrm>
            <a:off x="-1" y="-2"/>
            <a:ext cx="5410198" cy="6858002"/>
          </a:xfrm>
          <a:prstGeom prst="rect">
            <a:avLst/>
          </a:prstGeom>
        </p:spPr>
      </p:pic>
      <p:sp useBgFill="1">
        <p:nvSpPr>
          <p:cNvPr id="12" name="Rectangle 11">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F3200F48-4695-A578-08B7-6CB791BE88DA}"/>
              </a:ext>
            </a:extLst>
          </p:cNvPr>
          <p:cNvSpPr txBox="1">
            <a:spLocks/>
          </p:cNvSpPr>
          <p:nvPr/>
        </p:nvSpPr>
        <p:spPr>
          <a:xfrm>
            <a:off x="6096000" y="726698"/>
            <a:ext cx="5464968" cy="1559301"/>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algn="l" defTabSz="914400">
              <a:lnSpc>
                <a:spcPct val="90000"/>
              </a:lnSpc>
              <a:spcAft>
                <a:spcPts val="600"/>
              </a:spcAft>
            </a:pPr>
            <a:r>
              <a:rPr lang="en-US" sz="4000" dirty="0"/>
              <a:t>Finance</a:t>
            </a:r>
          </a:p>
        </p:txBody>
      </p:sp>
      <p:sp>
        <p:nvSpPr>
          <p:cNvPr id="4" name="TextBox 3">
            <a:extLst>
              <a:ext uri="{FF2B5EF4-FFF2-40B4-BE49-F238E27FC236}">
                <a16:creationId xmlns:a16="http://schemas.microsoft.com/office/drawing/2014/main" id="{97D834AE-E89A-3275-6DFA-BB406939C9E1}"/>
              </a:ext>
            </a:extLst>
          </p:cNvPr>
          <p:cNvSpPr txBox="1"/>
          <p:nvPr/>
        </p:nvSpPr>
        <p:spPr>
          <a:xfrm>
            <a:off x="5809717" y="2373923"/>
            <a:ext cx="6277900" cy="4487329"/>
          </a:xfrm>
          <a:prstGeom prst="rect">
            <a:avLst/>
          </a:prstGeom>
        </p:spPr>
        <p:txBody>
          <a:bodyPr vert="horz" lIns="91440" tIns="45720" rIns="91440" bIns="45720" rtlCol="0" anchor="ctr">
            <a:normAutofit fontScale="47500" lnSpcReduction="20000"/>
          </a:bodyPr>
          <a:lstStyle/>
          <a:p>
            <a:pPr>
              <a:lnSpc>
                <a:spcPct val="90000"/>
              </a:lnSpc>
              <a:spcAft>
                <a:spcPts val="600"/>
              </a:spcAft>
            </a:pPr>
            <a:r>
              <a:rPr lang="en-US" sz="3800" dirty="0"/>
              <a:t>Your society account is held within the Students’ Union. We do </a:t>
            </a:r>
            <a:r>
              <a:rPr lang="en-US" sz="3800" u="sng" dirty="0"/>
              <a:t>not permit </a:t>
            </a:r>
            <a:r>
              <a:rPr lang="en-US" sz="3800" dirty="0"/>
              <a:t>external bank accounts for societies. </a:t>
            </a:r>
          </a:p>
          <a:p>
            <a:pPr>
              <a:lnSpc>
                <a:spcPct val="90000"/>
              </a:lnSpc>
              <a:spcAft>
                <a:spcPts val="600"/>
              </a:spcAft>
            </a:pPr>
            <a:endParaRPr lang="en-US" sz="3800" dirty="0"/>
          </a:p>
          <a:p>
            <a:pPr>
              <a:lnSpc>
                <a:spcPct val="90000"/>
              </a:lnSpc>
              <a:spcAft>
                <a:spcPts val="600"/>
              </a:spcAft>
              <a:buClr>
                <a:schemeClr val="dk1"/>
              </a:buClr>
              <a:buSzPts val="1100"/>
            </a:pPr>
            <a:r>
              <a:rPr lang="en-US" sz="3800" dirty="0"/>
              <a:t>Before spending any money, you must check the following; </a:t>
            </a:r>
          </a:p>
          <a:p>
            <a:pPr indent="-228600">
              <a:lnSpc>
                <a:spcPct val="90000"/>
              </a:lnSpc>
              <a:spcAft>
                <a:spcPts val="600"/>
              </a:spcAft>
              <a:buClr>
                <a:schemeClr val="dk1"/>
              </a:buClr>
              <a:buSzPts val="1100"/>
              <a:buFont typeface="Arial" panose="020B0604020202020204" pitchFamily="34" charset="0"/>
              <a:buChar char="•"/>
            </a:pPr>
            <a:endParaRPr lang="en-US" sz="3800" dirty="0"/>
          </a:p>
          <a:p>
            <a:pPr marL="609585" indent="-228600">
              <a:lnSpc>
                <a:spcPct val="90000"/>
              </a:lnSpc>
              <a:spcAft>
                <a:spcPts val="600"/>
              </a:spcAft>
              <a:buClr>
                <a:schemeClr val="dk1"/>
              </a:buClr>
              <a:buSzPts val="1600"/>
              <a:buFont typeface="Arial" panose="020B0604020202020204" pitchFamily="34" charset="0"/>
              <a:buChar char="•"/>
            </a:pPr>
            <a:r>
              <a:rPr lang="en-US" sz="3800" dirty="0"/>
              <a:t>All committee members agree on the expenditure</a:t>
            </a:r>
          </a:p>
          <a:p>
            <a:pPr marL="609585" indent="-228600">
              <a:lnSpc>
                <a:spcPct val="90000"/>
              </a:lnSpc>
              <a:spcAft>
                <a:spcPts val="600"/>
              </a:spcAft>
              <a:buClr>
                <a:schemeClr val="dk1"/>
              </a:buClr>
              <a:buSzPts val="1600"/>
              <a:buFont typeface="Arial" panose="020B0604020202020204" pitchFamily="34" charset="0"/>
              <a:buChar char="•"/>
            </a:pPr>
            <a:r>
              <a:rPr lang="en-US" sz="3800" dirty="0"/>
              <a:t>You have </a:t>
            </a:r>
            <a:r>
              <a:rPr lang="en-US" sz="3800" b="1" dirty="0" err="1">
                <a:solidFill>
                  <a:schemeClr val="accent5"/>
                </a:solidFill>
              </a:rPr>
              <a:t>authorisation</a:t>
            </a:r>
            <a:r>
              <a:rPr lang="en-US" sz="3800" b="1" dirty="0">
                <a:solidFill>
                  <a:schemeClr val="accent5"/>
                </a:solidFill>
              </a:rPr>
              <a:t> from the SU Manager </a:t>
            </a:r>
          </a:p>
          <a:p>
            <a:pPr marL="609585" indent="-228600">
              <a:lnSpc>
                <a:spcPct val="90000"/>
              </a:lnSpc>
              <a:spcAft>
                <a:spcPts val="600"/>
              </a:spcAft>
              <a:buClr>
                <a:schemeClr val="dk1"/>
              </a:buClr>
              <a:buSzPts val="1600"/>
              <a:buFont typeface="Arial" panose="020B0604020202020204" pitchFamily="34" charset="0"/>
              <a:buChar char="•"/>
            </a:pPr>
            <a:r>
              <a:rPr lang="en-US" sz="3800" dirty="0"/>
              <a:t>Your society account has enough funds to cover the expenditure (ask your treasurer)</a:t>
            </a:r>
          </a:p>
          <a:p>
            <a:pPr>
              <a:lnSpc>
                <a:spcPct val="90000"/>
              </a:lnSpc>
              <a:spcAft>
                <a:spcPts val="600"/>
              </a:spcAft>
            </a:pPr>
            <a:endParaRPr lang="en-US" sz="3800" dirty="0"/>
          </a:p>
          <a:p>
            <a:pPr>
              <a:lnSpc>
                <a:spcPct val="90000"/>
              </a:lnSpc>
              <a:spcAft>
                <a:spcPts val="600"/>
              </a:spcAft>
            </a:pPr>
            <a:r>
              <a:rPr lang="en-US" sz="3800" dirty="0"/>
              <a:t>The main methods of spending society funds:</a:t>
            </a:r>
          </a:p>
          <a:p>
            <a:pPr indent="-228600">
              <a:lnSpc>
                <a:spcPct val="90000"/>
              </a:lnSpc>
              <a:spcAft>
                <a:spcPts val="600"/>
              </a:spcAft>
              <a:buFont typeface="Arial" panose="020B0604020202020204" pitchFamily="34" charset="0"/>
              <a:buChar char="•"/>
            </a:pPr>
            <a:endParaRPr lang="en-US" sz="3800" dirty="0"/>
          </a:p>
          <a:p>
            <a:pPr marL="609585" indent="-228600">
              <a:lnSpc>
                <a:spcPct val="90000"/>
              </a:lnSpc>
              <a:spcAft>
                <a:spcPts val="600"/>
              </a:spcAft>
              <a:buClr>
                <a:schemeClr val="dk1"/>
              </a:buClr>
              <a:buSzPts val="1600"/>
              <a:buFont typeface="Arial" panose="020B0604020202020204" pitchFamily="34" charset="0"/>
              <a:buChar char="•"/>
            </a:pPr>
            <a:r>
              <a:rPr lang="en-US" sz="3800" dirty="0"/>
              <a:t>Cash advance </a:t>
            </a:r>
          </a:p>
          <a:p>
            <a:pPr marL="609585" indent="-228600">
              <a:lnSpc>
                <a:spcPct val="90000"/>
              </a:lnSpc>
              <a:spcAft>
                <a:spcPts val="600"/>
              </a:spcAft>
              <a:buClr>
                <a:schemeClr val="dk1"/>
              </a:buClr>
              <a:buSzPts val="1600"/>
              <a:buFont typeface="Arial" panose="020B0604020202020204" pitchFamily="34" charset="0"/>
              <a:buChar char="•"/>
            </a:pPr>
            <a:r>
              <a:rPr lang="en-US" sz="3800" dirty="0"/>
              <a:t>Invoice (from the external company) </a:t>
            </a:r>
          </a:p>
          <a:p>
            <a:pPr marL="609585" indent="-228600">
              <a:lnSpc>
                <a:spcPct val="90000"/>
              </a:lnSpc>
              <a:spcAft>
                <a:spcPts val="600"/>
              </a:spcAft>
              <a:buClr>
                <a:schemeClr val="dk1"/>
              </a:buClr>
              <a:buSzPts val="1600"/>
              <a:buFont typeface="Arial" panose="020B0604020202020204" pitchFamily="34" charset="0"/>
              <a:buChar char="•"/>
            </a:pPr>
            <a:r>
              <a:rPr lang="en-US" sz="3800" dirty="0"/>
              <a:t>Internal transfer </a:t>
            </a:r>
          </a:p>
          <a:p>
            <a:pPr marL="609585" indent="-228600">
              <a:lnSpc>
                <a:spcPct val="90000"/>
              </a:lnSpc>
              <a:spcAft>
                <a:spcPts val="600"/>
              </a:spcAft>
              <a:buClr>
                <a:schemeClr val="dk1"/>
              </a:buClr>
              <a:buSzPts val="1600"/>
              <a:buFont typeface="Arial" panose="020B0604020202020204" pitchFamily="34" charset="0"/>
              <a:buChar char="•"/>
            </a:pPr>
            <a:r>
              <a:rPr lang="en-US" sz="3800" dirty="0"/>
              <a:t>Expenses claim form (claiming money back) – RECEIPTS!</a:t>
            </a:r>
          </a:p>
        </p:txBody>
      </p:sp>
      <p:sp>
        <p:nvSpPr>
          <p:cNvPr id="2" name="Teardrop 1">
            <a:extLst>
              <a:ext uri="{FF2B5EF4-FFF2-40B4-BE49-F238E27FC236}">
                <a16:creationId xmlns:a16="http://schemas.microsoft.com/office/drawing/2014/main" id="{6EC3EB70-F6EA-97FE-7DE3-4933FAEE67D6}"/>
              </a:ext>
            </a:extLst>
          </p:cNvPr>
          <p:cNvSpPr/>
          <p:nvPr/>
        </p:nvSpPr>
        <p:spPr>
          <a:xfrm>
            <a:off x="9612672" y="212943"/>
            <a:ext cx="2243286" cy="2294267"/>
          </a:xfrm>
          <a:prstGeom prst="teardrop">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We need at least 1 weeks’ notice</a:t>
            </a:r>
          </a:p>
        </p:txBody>
      </p:sp>
      <p:grpSp>
        <p:nvGrpSpPr>
          <p:cNvPr id="5" name="Group 4">
            <a:extLst>
              <a:ext uri="{FF2B5EF4-FFF2-40B4-BE49-F238E27FC236}">
                <a16:creationId xmlns:a16="http://schemas.microsoft.com/office/drawing/2014/main" id="{6F342F8A-8079-8EE3-0EC1-BB90D0A74A14}"/>
              </a:ext>
            </a:extLst>
          </p:cNvPr>
          <p:cNvGrpSpPr/>
          <p:nvPr/>
        </p:nvGrpSpPr>
        <p:grpSpPr>
          <a:xfrm>
            <a:off x="-456905" y="2434882"/>
            <a:ext cx="2296088" cy="3025769"/>
            <a:chOff x="-456905" y="2434882"/>
            <a:chExt cx="2296088" cy="3025769"/>
          </a:xfrm>
        </p:grpSpPr>
        <p:grpSp>
          <p:nvGrpSpPr>
            <p:cNvPr id="7" name="Group 6">
              <a:extLst>
                <a:ext uri="{FF2B5EF4-FFF2-40B4-BE49-F238E27FC236}">
                  <a16:creationId xmlns:a16="http://schemas.microsoft.com/office/drawing/2014/main" id="{8D4B47D6-64E6-1E41-ED5A-065D1C0A9562}"/>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9" name="Rounded Rectangle 18">
                <a:extLst>
                  <a:ext uri="{FF2B5EF4-FFF2-40B4-BE49-F238E27FC236}">
                    <a16:creationId xmlns:a16="http://schemas.microsoft.com/office/drawing/2014/main" id="{63B89AE0-AAF6-8F85-3B00-7AE9F1F9B4AF}"/>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55DAD57-28DF-654C-C142-5F0FE07E3F76}"/>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F0C0008D-2209-BFD2-1E2A-41576C9AF69B}"/>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4C2B690E-FBBD-0451-9ED8-6D2F2231F743}"/>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CF65686B-C4A8-1290-6C94-6C902AF50022}"/>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762EB0D4-1C20-D8AE-0113-51633B1B84C6}"/>
                  </a:ext>
                </a:extLst>
              </p:cNvPr>
              <p:cNvSpPr/>
              <p:nvPr/>
            </p:nvSpPr>
            <p:spPr>
              <a:xfrm>
                <a:off x="-409433" y="383053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a:extLst>
                  <a:ext uri="{FF2B5EF4-FFF2-40B4-BE49-F238E27FC236}">
                    <a16:creationId xmlns:a16="http://schemas.microsoft.com/office/drawing/2014/main" id="{8856F646-EDD0-0CA4-EE2B-01325FC067D2}"/>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B906454B-9DEC-4809-0860-383208F72857}"/>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3AA0996-DB8E-76EA-60AD-01A74624A2AA}"/>
                </a:ext>
              </a:extLst>
            </p:cNvPr>
            <p:cNvGrpSpPr/>
            <p:nvPr/>
          </p:nvGrpSpPr>
          <p:grpSpPr>
            <a:xfrm>
              <a:off x="-13879" y="2434882"/>
              <a:ext cx="1853062" cy="3025769"/>
              <a:chOff x="-13879" y="2434882"/>
              <a:chExt cx="1853062" cy="3025769"/>
            </a:xfrm>
          </p:grpSpPr>
          <p:sp>
            <p:nvSpPr>
              <p:cNvPr id="9" name="TextBox 8">
                <a:extLst>
                  <a:ext uri="{FF2B5EF4-FFF2-40B4-BE49-F238E27FC236}">
                    <a16:creationId xmlns:a16="http://schemas.microsoft.com/office/drawing/2014/main" id="{7F38C384-7534-8693-6708-AD6F5DCC3676}"/>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1" name="TextBox 10">
                <a:extLst>
                  <a:ext uri="{FF2B5EF4-FFF2-40B4-BE49-F238E27FC236}">
                    <a16:creationId xmlns:a16="http://schemas.microsoft.com/office/drawing/2014/main" id="{EA65279F-1946-141D-791C-4B0CD587340D}"/>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3" name="TextBox 12">
                <a:extLst>
                  <a:ext uri="{FF2B5EF4-FFF2-40B4-BE49-F238E27FC236}">
                    <a16:creationId xmlns:a16="http://schemas.microsoft.com/office/drawing/2014/main" id="{1C513018-8B87-3C30-06E1-B024082BCA21}"/>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4" name="TextBox 13">
                <a:extLst>
                  <a:ext uri="{FF2B5EF4-FFF2-40B4-BE49-F238E27FC236}">
                    <a16:creationId xmlns:a16="http://schemas.microsoft.com/office/drawing/2014/main" id="{0AE5D701-E840-B624-9895-73E029A3A9D7}"/>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5" name="TextBox 14">
                <a:extLst>
                  <a:ext uri="{FF2B5EF4-FFF2-40B4-BE49-F238E27FC236}">
                    <a16:creationId xmlns:a16="http://schemas.microsoft.com/office/drawing/2014/main" id="{43EE31C5-8535-9477-3BD8-52B738AE6735}"/>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6" name="TextBox 15">
                <a:extLst>
                  <a:ext uri="{FF2B5EF4-FFF2-40B4-BE49-F238E27FC236}">
                    <a16:creationId xmlns:a16="http://schemas.microsoft.com/office/drawing/2014/main" id="{28EB0474-821B-8FCB-FABA-E1E99CB47655}"/>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7" name="TextBox 16">
                <a:extLst>
                  <a:ext uri="{FF2B5EF4-FFF2-40B4-BE49-F238E27FC236}">
                    <a16:creationId xmlns:a16="http://schemas.microsoft.com/office/drawing/2014/main" id="{FBB8F7BA-EA32-0190-813E-8C232CC2222B}"/>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8" name="TextBox 17">
                <a:extLst>
                  <a:ext uri="{FF2B5EF4-FFF2-40B4-BE49-F238E27FC236}">
                    <a16:creationId xmlns:a16="http://schemas.microsoft.com/office/drawing/2014/main" id="{923ED5BE-392B-9B34-B2EF-0A860900FC25}"/>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105492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ins in jar illustration">
            <a:extLst>
              <a:ext uri="{FF2B5EF4-FFF2-40B4-BE49-F238E27FC236}">
                <a16:creationId xmlns:a16="http://schemas.microsoft.com/office/drawing/2014/main" id="{022C94E9-B640-8DA1-EF09-6A580E4F969B}"/>
              </a:ext>
            </a:extLst>
          </p:cNvPr>
          <p:cNvPicPr>
            <a:picLocks noChangeAspect="1"/>
          </p:cNvPicPr>
          <p:nvPr/>
        </p:nvPicPr>
        <p:blipFill>
          <a:blip r:embed="rId2" cstate="print">
            <a:extLst>
              <a:ext uri="{28A0092B-C50C-407E-A947-70E740481C1C}">
                <a14:useLocalDpi xmlns:a14="http://schemas.microsoft.com/office/drawing/2010/main" val="0"/>
              </a:ext>
            </a:extLst>
          </a:blip>
          <a:srcRect t="4245" b="4245"/>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82C094-36BF-A6D0-92F9-65C43B0E4EC2}"/>
              </a:ext>
            </a:extLst>
          </p:cNvPr>
          <p:cNvSpPr>
            <a:spLocks noGrp="1"/>
          </p:cNvSpPr>
          <p:nvPr>
            <p:ph type="title"/>
          </p:nvPr>
        </p:nvSpPr>
        <p:spPr>
          <a:xfrm>
            <a:off x="6115317" y="405685"/>
            <a:ext cx="5464968" cy="1559301"/>
          </a:xfrm>
        </p:spPr>
        <p:txBody>
          <a:bodyPr>
            <a:normAutofit/>
          </a:bodyPr>
          <a:lstStyle/>
          <a:p>
            <a:r>
              <a:rPr lang="en-GB" sz="4000" dirty="0"/>
              <a:t>Treasurers – listen up! </a:t>
            </a:r>
          </a:p>
        </p:txBody>
      </p:sp>
      <p:sp>
        <p:nvSpPr>
          <p:cNvPr id="3" name="Content Placeholder 2">
            <a:extLst>
              <a:ext uri="{FF2B5EF4-FFF2-40B4-BE49-F238E27FC236}">
                <a16:creationId xmlns:a16="http://schemas.microsoft.com/office/drawing/2014/main" id="{3838C060-29EA-BA4B-43E4-21D0AE415331}"/>
              </a:ext>
            </a:extLst>
          </p:cNvPr>
          <p:cNvSpPr>
            <a:spLocks noGrp="1"/>
          </p:cNvSpPr>
          <p:nvPr>
            <p:ph idx="1"/>
          </p:nvPr>
        </p:nvSpPr>
        <p:spPr>
          <a:xfrm>
            <a:off x="6115317" y="2743200"/>
            <a:ext cx="5247340" cy="3496878"/>
          </a:xfrm>
        </p:spPr>
        <p:txBody>
          <a:bodyPr anchor="ctr">
            <a:normAutofit/>
          </a:bodyPr>
          <a:lstStyle/>
          <a:p>
            <a:pPr marL="0" indent="0">
              <a:buNone/>
            </a:pPr>
            <a:r>
              <a:rPr lang="en-GB" sz="2000" dirty="0"/>
              <a:t>It is your responsibility to be aware of the finance processes involved in running the society, to advise other committee members. Please ensure you familiarise yourself with the processes in detail using the </a:t>
            </a:r>
            <a:r>
              <a:rPr lang="en-GB" sz="2000" b="1" dirty="0"/>
              <a:t>finance guide</a:t>
            </a:r>
            <a:r>
              <a:rPr lang="en-GB" sz="2000" dirty="0"/>
              <a:t>. </a:t>
            </a:r>
          </a:p>
          <a:p>
            <a:pPr marL="0" indent="0">
              <a:buNone/>
            </a:pPr>
            <a:r>
              <a:rPr lang="en-GB" sz="2000" dirty="0"/>
              <a:t>You will also be responsible for tracking the finances of the society throughout the year and set fundraising targets with the committee.</a:t>
            </a:r>
          </a:p>
          <a:p>
            <a:pPr marL="0" indent="0">
              <a:buNone/>
            </a:pPr>
            <a:r>
              <a:rPr lang="en-GB" sz="2000" dirty="0"/>
              <a:t>We’ve put together a handy budgeting tool for you… Let me know if you’d like to talk through!</a:t>
            </a:r>
          </a:p>
        </p:txBody>
      </p:sp>
      <p:grpSp>
        <p:nvGrpSpPr>
          <p:cNvPr id="4" name="Group 3">
            <a:extLst>
              <a:ext uri="{FF2B5EF4-FFF2-40B4-BE49-F238E27FC236}">
                <a16:creationId xmlns:a16="http://schemas.microsoft.com/office/drawing/2014/main" id="{C9AD4E73-FC62-4C34-ABF2-854A6A208DC1}"/>
              </a:ext>
            </a:extLst>
          </p:cNvPr>
          <p:cNvGrpSpPr/>
          <p:nvPr/>
        </p:nvGrpSpPr>
        <p:grpSpPr>
          <a:xfrm>
            <a:off x="-456905" y="2434882"/>
            <a:ext cx="2296088" cy="3025769"/>
            <a:chOff x="-456905" y="2434882"/>
            <a:chExt cx="2296088" cy="3025769"/>
          </a:xfrm>
        </p:grpSpPr>
        <p:grpSp>
          <p:nvGrpSpPr>
            <p:cNvPr id="6" name="Group 5">
              <a:extLst>
                <a:ext uri="{FF2B5EF4-FFF2-40B4-BE49-F238E27FC236}">
                  <a16:creationId xmlns:a16="http://schemas.microsoft.com/office/drawing/2014/main" id="{EC642065-5ED5-C5F3-36DD-83CF6F4F112E}"/>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18" name="Rounded Rectangle 17">
                <a:extLst>
                  <a:ext uri="{FF2B5EF4-FFF2-40B4-BE49-F238E27FC236}">
                    <a16:creationId xmlns:a16="http://schemas.microsoft.com/office/drawing/2014/main" id="{BDFB4027-3058-0E86-02DA-78CB881200DC}"/>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EE31B117-4986-8923-C43A-0C75F4E532A8}"/>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95B55F84-09C0-A92A-6022-F6E940F081DA}"/>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3B26932-A6A7-9105-A1FC-5DE81C899D93}"/>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2851C5B5-555C-D3CD-B1A2-400F08F6BBD5}"/>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10FE697-4DB0-4BEC-BEA5-749301229077}"/>
                  </a:ext>
                </a:extLst>
              </p:cNvPr>
              <p:cNvSpPr/>
              <p:nvPr/>
            </p:nvSpPr>
            <p:spPr>
              <a:xfrm>
                <a:off x="-409433" y="383053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097CDA79-F9C3-9A52-8C85-2FD1F359A6ED}"/>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D417BC5A-A72D-93E0-3B79-D67146D8BE97}"/>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762F882B-ACA8-17F3-F5B2-CD26BD315F33}"/>
                </a:ext>
              </a:extLst>
            </p:cNvPr>
            <p:cNvGrpSpPr/>
            <p:nvPr/>
          </p:nvGrpSpPr>
          <p:grpSpPr>
            <a:xfrm>
              <a:off x="-13879" y="2434882"/>
              <a:ext cx="1853062" cy="3025769"/>
              <a:chOff x="-13879" y="2434882"/>
              <a:chExt cx="1853062" cy="3025769"/>
            </a:xfrm>
          </p:grpSpPr>
          <p:sp>
            <p:nvSpPr>
              <p:cNvPr id="8" name="TextBox 7">
                <a:extLst>
                  <a:ext uri="{FF2B5EF4-FFF2-40B4-BE49-F238E27FC236}">
                    <a16:creationId xmlns:a16="http://schemas.microsoft.com/office/drawing/2014/main" id="{7DFBA87F-6A94-B2A2-E15E-5D70D7283FEE}"/>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0" name="TextBox 9">
                <a:extLst>
                  <a:ext uri="{FF2B5EF4-FFF2-40B4-BE49-F238E27FC236}">
                    <a16:creationId xmlns:a16="http://schemas.microsoft.com/office/drawing/2014/main" id="{B52727D1-1467-CDA8-7FDF-4D82E13D27AD}"/>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2" name="TextBox 11">
                <a:extLst>
                  <a:ext uri="{FF2B5EF4-FFF2-40B4-BE49-F238E27FC236}">
                    <a16:creationId xmlns:a16="http://schemas.microsoft.com/office/drawing/2014/main" id="{BB8B9FF7-52C7-9F9B-55F0-492C3717F6EB}"/>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3" name="TextBox 12">
                <a:extLst>
                  <a:ext uri="{FF2B5EF4-FFF2-40B4-BE49-F238E27FC236}">
                    <a16:creationId xmlns:a16="http://schemas.microsoft.com/office/drawing/2014/main" id="{145A9CC6-5AAF-F99E-056C-FE62B831F93E}"/>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4" name="TextBox 13">
                <a:extLst>
                  <a:ext uri="{FF2B5EF4-FFF2-40B4-BE49-F238E27FC236}">
                    <a16:creationId xmlns:a16="http://schemas.microsoft.com/office/drawing/2014/main" id="{756CAF82-9211-4780-F2D9-0D5AD9BC2606}"/>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5" name="TextBox 14">
                <a:extLst>
                  <a:ext uri="{FF2B5EF4-FFF2-40B4-BE49-F238E27FC236}">
                    <a16:creationId xmlns:a16="http://schemas.microsoft.com/office/drawing/2014/main" id="{A9BF854F-239E-8B3A-602B-2720056B92B7}"/>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6" name="TextBox 15">
                <a:extLst>
                  <a:ext uri="{FF2B5EF4-FFF2-40B4-BE49-F238E27FC236}">
                    <a16:creationId xmlns:a16="http://schemas.microsoft.com/office/drawing/2014/main" id="{AFF7A959-DB11-830B-797D-47ED1BA3B86D}"/>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7" name="TextBox 16">
                <a:extLst>
                  <a:ext uri="{FF2B5EF4-FFF2-40B4-BE49-F238E27FC236}">
                    <a16:creationId xmlns:a16="http://schemas.microsoft.com/office/drawing/2014/main" id="{FA4F0C8D-1330-43B0-7C16-85D237901D20}"/>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2928909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AB61B2-C2F1-FC80-770F-40FA7F5D5DEE}"/>
              </a:ext>
            </a:extLst>
          </p:cNvPr>
          <p:cNvSpPr>
            <a:spLocks noGrp="1"/>
          </p:cNvSpPr>
          <p:nvPr>
            <p:ph type="title"/>
          </p:nvPr>
        </p:nvSpPr>
        <p:spPr>
          <a:xfrm>
            <a:off x="761803" y="350196"/>
            <a:ext cx="4646904" cy="1624520"/>
          </a:xfrm>
        </p:spPr>
        <p:txBody>
          <a:bodyPr anchor="ctr">
            <a:normAutofit/>
          </a:bodyPr>
          <a:lstStyle/>
          <a:p>
            <a:r>
              <a:rPr lang="en-GB" sz="4000"/>
              <a:t>Fundraising for your society </a:t>
            </a:r>
          </a:p>
        </p:txBody>
      </p:sp>
      <p:sp>
        <p:nvSpPr>
          <p:cNvPr id="3" name="Content Placeholder 2">
            <a:extLst>
              <a:ext uri="{FF2B5EF4-FFF2-40B4-BE49-F238E27FC236}">
                <a16:creationId xmlns:a16="http://schemas.microsoft.com/office/drawing/2014/main" id="{8E6BD3D4-CECB-ACB8-B42B-AB2F8890B4C2}"/>
              </a:ext>
            </a:extLst>
          </p:cNvPr>
          <p:cNvSpPr>
            <a:spLocks noGrp="1"/>
          </p:cNvSpPr>
          <p:nvPr>
            <p:ph idx="1"/>
          </p:nvPr>
        </p:nvSpPr>
        <p:spPr>
          <a:xfrm>
            <a:off x="1937450" y="2270745"/>
            <a:ext cx="4396664" cy="4602514"/>
          </a:xfrm>
        </p:spPr>
        <p:txBody>
          <a:bodyPr anchor="ctr">
            <a:normAutofit/>
          </a:bodyPr>
          <a:lstStyle/>
          <a:p>
            <a:r>
              <a:rPr lang="en-GB" sz="1800" dirty="0"/>
              <a:t>Cash safety - bucket and money tin  </a:t>
            </a:r>
          </a:p>
          <a:p>
            <a:r>
              <a:rPr lang="en-GB" sz="1800" dirty="0"/>
              <a:t>Card readers </a:t>
            </a:r>
          </a:p>
          <a:p>
            <a:r>
              <a:rPr lang="en-GB" sz="1800" dirty="0"/>
              <a:t>Online shop link e.g. competitions / purchases / tickets </a:t>
            </a:r>
          </a:p>
          <a:p>
            <a:pPr marL="0" indent="0">
              <a:buNone/>
            </a:pPr>
            <a:endParaRPr lang="en-GB" sz="1800" dirty="0"/>
          </a:p>
          <a:p>
            <a:pPr marL="0" indent="0">
              <a:buNone/>
            </a:pPr>
            <a:r>
              <a:rPr lang="en-GB" sz="1800" b="1" dirty="0"/>
              <a:t>Fundraising ideas </a:t>
            </a:r>
          </a:p>
          <a:p>
            <a:pPr lvl="1"/>
            <a:r>
              <a:rPr lang="en-GB" sz="1800" dirty="0"/>
              <a:t>Photo competitions (e.g. cutest animal)</a:t>
            </a:r>
          </a:p>
          <a:p>
            <a:pPr lvl="1"/>
            <a:r>
              <a:rPr lang="en-GB" sz="1800" dirty="0"/>
              <a:t>Bake sale </a:t>
            </a:r>
          </a:p>
          <a:p>
            <a:pPr lvl="1"/>
            <a:r>
              <a:rPr lang="en-GB" sz="1800" dirty="0"/>
              <a:t>Car wash</a:t>
            </a:r>
          </a:p>
          <a:p>
            <a:pPr lvl="1"/>
            <a:r>
              <a:rPr lang="en-GB" sz="1800" dirty="0"/>
              <a:t>Tack sale </a:t>
            </a:r>
          </a:p>
          <a:p>
            <a:pPr lvl="1"/>
            <a:r>
              <a:rPr lang="en-GB" sz="1800" dirty="0"/>
              <a:t>Other competitions </a:t>
            </a:r>
          </a:p>
          <a:p>
            <a:pPr lvl="1"/>
            <a:r>
              <a:rPr lang="en-GB" sz="1800" dirty="0"/>
              <a:t>Other ideas? </a:t>
            </a:r>
          </a:p>
        </p:txBody>
      </p:sp>
      <p:pic>
        <p:nvPicPr>
          <p:cNvPr id="5" name="Picture 4" descr="Group of desserts on a table">
            <a:extLst>
              <a:ext uri="{FF2B5EF4-FFF2-40B4-BE49-F238E27FC236}">
                <a16:creationId xmlns:a16="http://schemas.microsoft.com/office/drawing/2014/main" id="{ADE24D2B-BB6C-E83D-8529-0A0C048CBDD5}"/>
              </a:ext>
            </a:extLst>
          </p:cNvPr>
          <p:cNvPicPr>
            <a:picLocks noChangeAspect="1"/>
          </p:cNvPicPr>
          <p:nvPr/>
        </p:nvPicPr>
        <p:blipFill>
          <a:blip r:embed="rId3" cstate="print">
            <a:extLst>
              <a:ext uri="{28A0092B-C50C-407E-A947-70E740481C1C}">
                <a14:useLocalDpi xmlns:a14="http://schemas.microsoft.com/office/drawing/2010/main" val="0"/>
              </a:ext>
            </a:extLst>
          </a:blip>
          <a:srcRect l="20308" r="20308"/>
          <a:stretch/>
        </p:blipFill>
        <p:spPr>
          <a:xfrm>
            <a:off x="6096000" y="1"/>
            <a:ext cx="6102825" cy="6858000"/>
          </a:xfrm>
          <a:prstGeom prst="rect">
            <a:avLst/>
          </a:prstGeom>
        </p:spPr>
      </p:pic>
      <p:sp>
        <p:nvSpPr>
          <p:cNvPr id="4" name="Teardrop 3">
            <a:extLst>
              <a:ext uri="{FF2B5EF4-FFF2-40B4-BE49-F238E27FC236}">
                <a16:creationId xmlns:a16="http://schemas.microsoft.com/office/drawing/2014/main" id="{A6B5A7AB-21F2-9568-EE20-D05CA267FE45}"/>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We’re developing a fundraising guide!</a:t>
            </a:r>
          </a:p>
        </p:txBody>
      </p:sp>
      <p:sp>
        <p:nvSpPr>
          <p:cNvPr id="6" name="Teardrop 5">
            <a:extLst>
              <a:ext uri="{FF2B5EF4-FFF2-40B4-BE49-F238E27FC236}">
                <a16:creationId xmlns:a16="http://schemas.microsoft.com/office/drawing/2014/main" id="{8E62F0EB-877A-B170-5807-011164B32F53}"/>
              </a:ext>
            </a:extLst>
          </p:cNvPr>
          <p:cNvSpPr/>
          <p:nvPr/>
        </p:nvSpPr>
        <p:spPr>
          <a:xfrm>
            <a:off x="9559786" y="2720152"/>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AI is a great tool for developing ideas!</a:t>
            </a:r>
          </a:p>
        </p:txBody>
      </p:sp>
      <p:grpSp>
        <p:nvGrpSpPr>
          <p:cNvPr id="7" name="Group 6">
            <a:extLst>
              <a:ext uri="{FF2B5EF4-FFF2-40B4-BE49-F238E27FC236}">
                <a16:creationId xmlns:a16="http://schemas.microsoft.com/office/drawing/2014/main" id="{6CBB05D2-0B9B-A945-568F-510C6493E425}"/>
              </a:ext>
            </a:extLst>
          </p:cNvPr>
          <p:cNvGrpSpPr/>
          <p:nvPr/>
        </p:nvGrpSpPr>
        <p:grpSpPr>
          <a:xfrm>
            <a:off x="-456905" y="2434882"/>
            <a:ext cx="2296088" cy="3025769"/>
            <a:chOff x="-456905" y="2434882"/>
            <a:chExt cx="2296088" cy="3025769"/>
          </a:xfrm>
        </p:grpSpPr>
        <p:grpSp>
          <p:nvGrpSpPr>
            <p:cNvPr id="8" name="Group 7">
              <a:extLst>
                <a:ext uri="{FF2B5EF4-FFF2-40B4-BE49-F238E27FC236}">
                  <a16:creationId xmlns:a16="http://schemas.microsoft.com/office/drawing/2014/main" id="{D2278DAE-6F75-8701-BEC7-61569FF7C66E}"/>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20" name="Rounded Rectangle 19">
                <a:extLst>
                  <a:ext uri="{FF2B5EF4-FFF2-40B4-BE49-F238E27FC236}">
                    <a16:creationId xmlns:a16="http://schemas.microsoft.com/office/drawing/2014/main" id="{8749962B-C39F-3847-8AD9-8E8FC7119EB3}"/>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F0B682A-876C-AF07-F3B5-57E49533E8C5}"/>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0EA41759-23D5-F723-3343-EDA5E234AD4B}"/>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4B65C11E-879C-B895-3353-C3B16CA76A47}"/>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C64D9ABF-2520-D528-C430-F082B6E77F27}"/>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D17DB171-A0E0-EB1D-908B-E1A2146BE719}"/>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B6B508FD-AF7E-FDF0-0307-C72D528BE5A3}"/>
                  </a:ext>
                </a:extLst>
              </p:cNvPr>
              <p:cNvSpPr/>
              <p:nvPr/>
            </p:nvSpPr>
            <p:spPr>
              <a:xfrm>
                <a:off x="-409433" y="420714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AF6BF0B8-8ADE-08D2-C397-C20970FBEE46}"/>
                  </a:ext>
                </a:extLst>
              </p:cNvPr>
              <p:cNvSpPr/>
              <p:nvPr/>
            </p:nvSpPr>
            <p:spPr>
              <a:xfrm>
                <a:off x="-409433" y="45837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4C67847-0BDC-6CE9-E7A9-3CD089F93114}"/>
                </a:ext>
              </a:extLst>
            </p:cNvPr>
            <p:cNvGrpSpPr/>
            <p:nvPr/>
          </p:nvGrpSpPr>
          <p:grpSpPr>
            <a:xfrm>
              <a:off x="-13879" y="2434882"/>
              <a:ext cx="1853062" cy="3025769"/>
              <a:chOff x="-13879" y="2434882"/>
              <a:chExt cx="1853062" cy="3025769"/>
            </a:xfrm>
          </p:grpSpPr>
          <p:sp>
            <p:nvSpPr>
              <p:cNvPr id="12" name="TextBox 11">
                <a:extLst>
                  <a:ext uri="{FF2B5EF4-FFF2-40B4-BE49-F238E27FC236}">
                    <a16:creationId xmlns:a16="http://schemas.microsoft.com/office/drawing/2014/main" id="{147A66E6-B90D-8909-E029-D98C531478D5}"/>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3" name="TextBox 12">
                <a:extLst>
                  <a:ext uri="{FF2B5EF4-FFF2-40B4-BE49-F238E27FC236}">
                    <a16:creationId xmlns:a16="http://schemas.microsoft.com/office/drawing/2014/main" id="{CE091030-6F35-3884-38CC-FDCC105A8B6E}"/>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4" name="TextBox 13">
                <a:extLst>
                  <a:ext uri="{FF2B5EF4-FFF2-40B4-BE49-F238E27FC236}">
                    <a16:creationId xmlns:a16="http://schemas.microsoft.com/office/drawing/2014/main" id="{C41DE4A5-1664-AE37-3187-D1F281D8C547}"/>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15" name="TextBox 14">
                <a:extLst>
                  <a:ext uri="{FF2B5EF4-FFF2-40B4-BE49-F238E27FC236}">
                    <a16:creationId xmlns:a16="http://schemas.microsoft.com/office/drawing/2014/main" id="{A408CFE7-9911-E926-C047-5257AD54EDB3}"/>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16" name="TextBox 15">
                <a:extLst>
                  <a:ext uri="{FF2B5EF4-FFF2-40B4-BE49-F238E27FC236}">
                    <a16:creationId xmlns:a16="http://schemas.microsoft.com/office/drawing/2014/main" id="{08564A17-148E-FD0C-8678-A92318F2840C}"/>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17" name="TextBox 16">
                <a:extLst>
                  <a:ext uri="{FF2B5EF4-FFF2-40B4-BE49-F238E27FC236}">
                    <a16:creationId xmlns:a16="http://schemas.microsoft.com/office/drawing/2014/main" id="{33A19490-F30B-CCD5-63DF-DFFA4946E77F}"/>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18" name="TextBox 17">
                <a:extLst>
                  <a:ext uri="{FF2B5EF4-FFF2-40B4-BE49-F238E27FC236}">
                    <a16:creationId xmlns:a16="http://schemas.microsoft.com/office/drawing/2014/main" id="{3FCD5A6F-83C3-AC84-FF64-A315502053E1}"/>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19" name="TextBox 18">
                <a:extLst>
                  <a:ext uri="{FF2B5EF4-FFF2-40B4-BE49-F238E27FC236}">
                    <a16:creationId xmlns:a16="http://schemas.microsoft.com/office/drawing/2014/main" id="{8F8B6AEF-404D-F2A1-EEF0-18E0B292BAA6}"/>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extLst>
      <p:ext uri="{BB962C8B-B14F-4D97-AF65-F5344CB8AC3E}">
        <p14:creationId xmlns:p14="http://schemas.microsoft.com/office/powerpoint/2010/main" val="283536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2" name="Google Shape;512;p65"/>
          <p:cNvSpPr txBox="1"/>
          <p:nvPr/>
        </p:nvSpPr>
        <p:spPr>
          <a:xfrm>
            <a:off x="248427" y="295957"/>
            <a:ext cx="7257842" cy="5957200"/>
          </a:xfrm>
          <a:prstGeom prst="rect">
            <a:avLst/>
          </a:prstGeom>
          <a:noFill/>
          <a:ln>
            <a:noFill/>
          </a:ln>
        </p:spPr>
        <p:txBody>
          <a:bodyPr spcFirstLastPara="1" wrap="square" lIns="121900" tIns="121900" rIns="121900" bIns="121900" anchor="t" anchorCtr="0">
            <a:noAutofit/>
          </a:bodyPr>
          <a:lstStyle/>
          <a:p>
            <a:pPr>
              <a:lnSpc>
                <a:spcPct val="115000"/>
              </a:lnSpc>
              <a:buClr>
                <a:schemeClr val="dk1"/>
              </a:buClr>
              <a:buSzPts val="1100"/>
            </a:pPr>
            <a:r>
              <a:rPr lang="en" sz="2400" b="1" dirty="0"/>
              <a:t>The Importances of Good Marketing and Communications </a:t>
            </a:r>
            <a:endParaRPr sz="2400" b="1" dirty="0"/>
          </a:p>
          <a:p>
            <a:pPr>
              <a:lnSpc>
                <a:spcPct val="115000"/>
              </a:lnSpc>
              <a:buClr>
                <a:schemeClr val="dk1"/>
              </a:buClr>
              <a:buSzPts val="1100"/>
            </a:pPr>
            <a:endParaRPr sz="1400" dirty="0"/>
          </a:p>
          <a:p>
            <a:pPr>
              <a:lnSpc>
                <a:spcPct val="115000"/>
              </a:lnSpc>
              <a:spcBef>
                <a:spcPts val="1600"/>
              </a:spcBef>
              <a:buClr>
                <a:schemeClr val="dk1"/>
              </a:buClr>
              <a:buSzPts val="1100"/>
            </a:pPr>
            <a:r>
              <a:rPr lang="en" sz="2000" dirty="0"/>
              <a:t>		As a society you need to ensure members join 		and take part in your activities, and continually 		try and get other students to join in. </a:t>
            </a:r>
            <a:endParaRPr sz="2000" dirty="0"/>
          </a:p>
          <a:p>
            <a:pPr>
              <a:lnSpc>
                <a:spcPct val="115000"/>
              </a:lnSpc>
              <a:spcBef>
                <a:spcPts val="1600"/>
              </a:spcBef>
              <a:buClr>
                <a:schemeClr val="dk1"/>
              </a:buClr>
              <a:buSzPts val="1100"/>
            </a:pPr>
            <a:r>
              <a:rPr lang="en" sz="2000" dirty="0"/>
              <a:t>		All of these require student engagement which 		relies on Marketing and Communication.</a:t>
            </a:r>
          </a:p>
          <a:p>
            <a:pPr>
              <a:lnSpc>
                <a:spcPct val="115000"/>
              </a:lnSpc>
              <a:spcBef>
                <a:spcPts val="1600"/>
              </a:spcBef>
              <a:buClr>
                <a:schemeClr val="dk1"/>
              </a:buClr>
              <a:buSzPts val="1100"/>
            </a:pPr>
            <a:r>
              <a:rPr lang="en" sz="2000" b="1" dirty="0"/>
              <a:t>		Ways to promote: </a:t>
            </a:r>
          </a:p>
          <a:p>
            <a:pPr marL="2171700" lvl="4" indent="-342900">
              <a:spcBef>
                <a:spcPts val="1600"/>
              </a:spcBef>
              <a:buClr>
                <a:schemeClr val="dk1"/>
              </a:buClr>
              <a:buSzPts val="1100"/>
              <a:buFont typeface="Arial" panose="020B0604020202020204" pitchFamily="34" charset="0"/>
              <a:buChar char="•"/>
            </a:pPr>
            <a:r>
              <a:rPr lang="en" sz="2000" dirty="0"/>
              <a:t>HSU website – Committee Hub</a:t>
            </a:r>
          </a:p>
          <a:p>
            <a:pPr marL="2171700" lvl="4" indent="-342900">
              <a:spcBef>
                <a:spcPts val="1600"/>
              </a:spcBef>
              <a:buClr>
                <a:schemeClr val="dk1"/>
              </a:buClr>
              <a:buSzPts val="1100"/>
              <a:buFont typeface="Arial" panose="020B0604020202020204" pitchFamily="34" charset="0"/>
              <a:buChar char="•"/>
            </a:pPr>
            <a:r>
              <a:rPr lang="en" sz="2000" dirty="0"/>
              <a:t>Screen in the loft -  send us a ppt slide </a:t>
            </a:r>
          </a:p>
          <a:p>
            <a:pPr marL="2171700" lvl="4" indent="-342900">
              <a:spcBef>
                <a:spcPts val="1600"/>
              </a:spcBef>
              <a:buClr>
                <a:schemeClr val="dk1"/>
              </a:buClr>
              <a:buSzPts val="1100"/>
              <a:buFont typeface="Arial" panose="020B0604020202020204" pitchFamily="34" charset="0"/>
              <a:buChar char="•"/>
            </a:pPr>
            <a:r>
              <a:rPr lang="en" sz="2000" dirty="0"/>
              <a:t>HSU insta – share posts / story content with us </a:t>
            </a:r>
          </a:p>
          <a:p>
            <a:pPr>
              <a:lnSpc>
                <a:spcPct val="115000"/>
              </a:lnSpc>
              <a:spcBef>
                <a:spcPts val="1600"/>
              </a:spcBef>
              <a:buClr>
                <a:schemeClr val="dk1"/>
              </a:buClr>
              <a:buSzPts val="1100"/>
            </a:pPr>
            <a:r>
              <a:rPr lang="en" sz="2000" b="1" dirty="0">
                <a:solidFill>
                  <a:schemeClr val="accent5"/>
                </a:solidFill>
              </a:rPr>
              <a:t>Share your social media logins with the C&amp;S Officer (if not already!) </a:t>
            </a:r>
            <a:endParaRPr sz="2000" b="1" dirty="0">
              <a:solidFill>
                <a:schemeClr val="accent5"/>
              </a:solidFill>
            </a:endParaRPr>
          </a:p>
          <a:p>
            <a:pPr>
              <a:spcBef>
                <a:spcPts val="1600"/>
              </a:spcBef>
              <a:buClr>
                <a:schemeClr val="dk1"/>
              </a:buClr>
              <a:buSzPts val="1100"/>
            </a:pPr>
            <a:endParaRPr sz="2400" dirty="0"/>
          </a:p>
        </p:txBody>
      </p:sp>
      <p:pic>
        <p:nvPicPr>
          <p:cNvPr id="513" name="Google Shape;513;p65"/>
          <p:cNvPicPr preferRelativeResize="0"/>
          <p:nvPr/>
        </p:nvPicPr>
        <p:blipFill rotWithShape="1">
          <a:blip r:embed="rId3">
            <a:alphaModFix/>
          </a:blip>
          <a:srcRect l="12967" t="10003" r="16285" b="8867"/>
          <a:stretch/>
        </p:blipFill>
        <p:spPr>
          <a:xfrm>
            <a:off x="6921795" y="440552"/>
            <a:ext cx="5008476" cy="3276041"/>
          </a:xfrm>
          <a:prstGeom prst="rect">
            <a:avLst/>
          </a:prstGeom>
          <a:noFill/>
          <a:ln>
            <a:noFill/>
          </a:ln>
        </p:spPr>
      </p:pic>
      <p:pic>
        <p:nvPicPr>
          <p:cNvPr id="1026" name="Picture 2" descr="Canva Review | PCMag">
            <a:extLst>
              <a:ext uri="{FF2B5EF4-FFF2-40B4-BE49-F238E27FC236}">
                <a16:creationId xmlns:a16="http://schemas.microsoft.com/office/drawing/2014/main" id="{C592153A-0A64-E84A-EB04-36C4216423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655" y="4460738"/>
            <a:ext cx="3197742" cy="1792419"/>
          </a:xfrm>
          <a:prstGeom prst="rect">
            <a:avLst/>
          </a:prstGeom>
          <a:noFill/>
          <a:extLst>
            <a:ext uri="{909E8E84-426E-40DD-AFC4-6F175D3DCCD1}">
              <a14:hiddenFill xmlns:a14="http://schemas.microsoft.com/office/drawing/2010/main">
                <a:solidFill>
                  <a:srgbClr val="FFFFFF"/>
                </a:solidFill>
              </a14:hiddenFill>
            </a:ext>
          </a:extLst>
        </p:spPr>
      </p:pic>
      <p:sp>
        <p:nvSpPr>
          <p:cNvPr id="2" name="Teardrop 1">
            <a:extLst>
              <a:ext uri="{FF2B5EF4-FFF2-40B4-BE49-F238E27FC236}">
                <a16:creationId xmlns:a16="http://schemas.microsoft.com/office/drawing/2014/main" id="{823F93AA-3901-A8C3-22B1-E9A08AE2F798}"/>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C&amp;S webpage views: </a:t>
            </a:r>
          </a:p>
          <a:p>
            <a:pPr algn="ctr"/>
            <a:r>
              <a:rPr lang="en-GB" dirty="0"/>
              <a:t>1,685 (total) 1,082 (new visitors)</a:t>
            </a:r>
            <a:endParaRPr lang="en-GB" sz="2400" dirty="0"/>
          </a:p>
        </p:txBody>
      </p:sp>
      <p:grpSp>
        <p:nvGrpSpPr>
          <p:cNvPr id="22" name="Group 21">
            <a:extLst>
              <a:ext uri="{FF2B5EF4-FFF2-40B4-BE49-F238E27FC236}">
                <a16:creationId xmlns:a16="http://schemas.microsoft.com/office/drawing/2014/main" id="{339773CE-BEB8-C548-9E35-07945E192FB5}"/>
              </a:ext>
            </a:extLst>
          </p:cNvPr>
          <p:cNvGrpSpPr/>
          <p:nvPr/>
        </p:nvGrpSpPr>
        <p:grpSpPr>
          <a:xfrm>
            <a:off x="-456905" y="2434882"/>
            <a:ext cx="2296088" cy="3025769"/>
            <a:chOff x="-456905" y="2434882"/>
            <a:chExt cx="2296088" cy="3025769"/>
          </a:xfrm>
        </p:grpSpPr>
        <p:grpSp>
          <p:nvGrpSpPr>
            <p:cNvPr id="23" name="Group 22">
              <a:extLst>
                <a:ext uri="{FF2B5EF4-FFF2-40B4-BE49-F238E27FC236}">
                  <a16:creationId xmlns:a16="http://schemas.microsoft.com/office/drawing/2014/main" id="{5D44601F-0DA2-BC17-D5B7-282161CB8C33}"/>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33" name="Rounded Rectangle 32">
                <a:extLst>
                  <a:ext uri="{FF2B5EF4-FFF2-40B4-BE49-F238E27FC236}">
                    <a16:creationId xmlns:a16="http://schemas.microsoft.com/office/drawing/2014/main" id="{00CF619D-E481-9BDE-CE39-62F43C7E1783}"/>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a:extLst>
                  <a:ext uri="{FF2B5EF4-FFF2-40B4-BE49-F238E27FC236}">
                    <a16:creationId xmlns:a16="http://schemas.microsoft.com/office/drawing/2014/main" id="{39B30862-19BB-646A-58ED-DC2C517B11AF}"/>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7504FF40-C2E8-D664-B3C2-02E574B2E09F}"/>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7D660B0D-B0B0-6968-25D3-C164F6D3EA95}"/>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C4678C10-A9E1-290A-25BC-1FB9E69ABE5D}"/>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91F7E38A-DB59-C90E-E4B0-7F6985643610}"/>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461A8732-7C45-3B33-C2AE-B0307202C170}"/>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30E8953F-8F9A-D7C8-5127-DC51BBE55F08}"/>
                  </a:ext>
                </a:extLst>
              </p:cNvPr>
              <p:cNvSpPr/>
              <p:nvPr/>
            </p:nvSpPr>
            <p:spPr>
              <a:xfrm>
                <a:off x="-409433" y="458375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837E0E9-4AE1-CC58-65AB-99B6E6211CDC}"/>
                </a:ext>
              </a:extLst>
            </p:cNvPr>
            <p:cNvGrpSpPr/>
            <p:nvPr/>
          </p:nvGrpSpPr>
          <p:grpSpPr>
            <a:xfrm>
              <a:off x="-13879" y="2434882"/>
              <a:ext cx="1853062" cy="3025769"/>
              <a:chOff x="-13879" y="2434882"/>
              <a:chExt cx="1853062" cy="3025769"/>
            </a:xfrm>
          </p:grpSpPr>
          <p:sp>
            <p:nvSpPr>
              <p:cNvPr id="25" name="TextBox 24">
                <a:extLst>
                  <a:ext uri="{FF2B5EF4-FFF2-40B4-BE49-F238E27FC236}">
                    <a16:creationId xmlns:a16="http://schemas.microsoft.com/office/drawing/2014/main" id="{D8286C60-54E7-1FAE-8A40-0542BD362C5C}"/>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26" name="TextBox 25">
                <a:extLst>
                  <a:ext uri="{FF2B5EF4-FFF2-40B4-BE49-F238E27FC236}">
                    <a16:creationId xmlns:a16="http://schemas.microsoft.com/office/drawing/2014/main" id="{1F342DF8-21F0-F8A2-5EEB-796AD880E135}"/>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27" name="TextBox 26">
                <a:extLst>
                  <a:ext uri="{FF2B5EF4-FFF2-40B4-BE49-F238E27FC236}">
                    <a16:creationId xmlns:a16="http://schemas.microsoft.com/office/drawing/2014/main" id="{F18CE2CB-BEDE-B317-7290-B62B94B361EE}"/>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28" name="TextBox 27">
                <a:extLst>
                  <a:ext uri="{FF2B5EF4-FFF2-40B4-BE49-F238E27FC236}">
                    <a16:creationId xmlns:a16="http://schemas.microsoft.com/office/drawing/2014/main" id="{41C379E7-5E44-170D-7B64-F176C62D3593}"/>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29" name="TextBox 28">
                <a:extLst>
                  <a:ext uri="{FF2B5EF4-FFF2-40B4-BE49-F238E27FC236}">
                    <a16:creationId xmlns:a16="http://schemas.microsoft.com/office/drawing/2014/main" id="{E3644370-13D5-3D74-961F-BF7D8E7ACCA5}"/>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30" name="TextBox 29">
                <a:extLst>
                  <a:ext uri="{FF2B5EF4-FFF2-40B4-BE49-F238E27FC236}">
                    <a16:creationId xmlns:a16="http://schemas.microsoft.com/office/drawing/2014/main" id="{927B8E9F-B5D4-1292-1A5D-4E21B7B988AE}"/>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31" name="TextBox 30">
                <a:extLst>
                  <a:ext uri="{FF2B5EF4-FFF2-40B4-BE49-F238E27FC236}">
                    <a16:creationId xmlns:a16="http://schemas.microsoft.com/office/drawing/2014/main" id="{B2E8D65D-CFDB-00C5-AE46-F4C3FBF78BC6}"/>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32" name="TextBox 31">
                <a:extLst>
                  <a:ext uri="{FF2B5EF4-FFF2-40B4-BE49-F238E27FC236}">
                    <a16:creationId xmlns:a16="http://schemas.microsoft.com/office/drawing/2014/main" id="{79F83C59-B069-E248-CB0B-A1B6F1AA2FB4}"/>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CD8D15-9EB8-FEFF-940F-325221A4433F}"/>
              </a:ext>
            </a:extLst>
          </p:cNvPr>
          <p:cNvSpPr>
            <a:spLocks noGrp="1"/>
          </p:cNvSpPr>
          <p:nvPr>
            <p:ph type="title"/>
          </p:nvPr>
        </p:nvSpPr>
        <p:spPr>
          <a:xfrm>
            <a:off x="838200" y="365125"/>
            <a:ext cx="10515600" cy="1325563"/>
          </a:xfrm>
        </p:spPr>
        <p:txBody>
          <a:bodyPr>
            <a:normAutofit/>
          </a:bodyPr>
          <a:lstStyle/>
          <a:p>
            <a:r>
              <a:rPr lang="en-GB" sz="5400"/>
              <a:t>What are we doing here?!</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6E13308-A0C9-842A-254E-040ED8837456}"/>
              </a:ext>
            </a:extLst>
          </p:cNvPr>
          <p:cNvGraphicFramePr>
            <a:graphicFrameLocks noGrp="1"/>
          </p:cNvGraphicFramePr>
          <p:nvPr>
            <p:ph idx="1"/>
            <p:extLst>
              <p:ext uri="{D42A27DB-BD31-4B8C-83A1-F6EECF244321}">
                <p14:modId xmlns:p14="http://schemas.microsoft.com/office/powerpoint/2010/main" val="4110984503"/>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878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95D59C-82CA-4868-162A-2030CE67D49E}"/>
              </a:ext>
            </a:extLst>
          </p:cNvPr>
          <p:cNvSpPr>
            <a:spLocks noGrp="1"/>
          </p:cNvSpPr>
          <p:nvPr>
            <p:ph type="title"/>
          </p:nvPr>
        </p:nvSpPr>
        <p:spPr>
          <a:xfrm>
            <a:off x="1245071" y="1201869"/>
            <a:ext cx="3651101" cy="4270963"/>
          </a:xfrm>
        </p:spPr>
        <p:txBody>
          <a:bodyPr anchor="ctr">
            <a:normAutofit/>
          </a:bodyPr>
          <a:lstStyle/>
          <a:p>
            <a:pPr algn="ctr"/>
            <a:r>
              <a:rPr lang="en-GB" sz="5600" dirty="0">
                <a:solidFill>
                  <a:srgbClr val="FFFFFF"/>
                </a:solidFill>
              </a:rPr>
              <a:t>Social media rules </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9B8FDDF0-4206-C47E-C7BD-F91CF2202C80}"/>
              </a:ext>
            </a:extLst>
          </p:cNvPr>
          <p:cNvSpPr>
            <a:spLocks noGrp="1"/>
          </p:cNvSpPr>
          <p:nvPr>
            <p:ph idx="1"/>
          </p:nvPr>
        </p:nvSpPr>
        <p:spPr>
          <a:xfrm>
            <a:off x="6297233" y="374394"/>
            <a:ext cx="5101451" cy="5981955"/>
          </a:xfrm>
        </p:spPr>
        <p:txBody>
          <a:bodyPr anchor="ctr">
            <a:normAutofit fontScale="92500" lnSpcReduction="10000"/>
          </a:bodyPr>
          <a:lstStyle/>
          <a:p>
            <a:pPr marL="0" indent="0">
              <a:lnSpc>
                <a:spcPct val="110000"/>
              </a:lnSpc>
              <a:buNone/>
            </a:pPr>
            <a:r>
              <a:rPr lang="en-GB" sz="2000" dirty="0">
                <a:solidFill>
                  <a:schemeClr val="tx1">
                    <a:alpha val="80000"/>
                  </a:schemeClr>
                </a:solidFill>
              </a:rPr>
              <a:t>Remain professional at all times – you are representing HSU and Hartpury on your accounts. </a:t>
            </a:r>
          </a:p>
          <a:p>
            <a:pPr marL="0" indent="0">
              <a:lnSpc>
                <a:spcPct val="110000"/>
              </a:lnSpc>
              <a:buNone/>
            </a:pPr>
            <a:r>
              <a:rPr lang="en-GB" sz="2000" dirty="0">
                <a:solidFill>
                  <a:schemeClr val="tx1">
                    <a:alpha val="80000"/>
                  </a:schemeClr>
                </a:solidFill>
              </a:rPr>
              <a:t>A copy of the Hartpury Social Media guides is available on the C &amp; S Page.</a:t>
            </a:r>
            <a:endParaRPr lang="en-GB" sz="2000" dirty="0">
              <a:solidFill>
                <a:schemeClr val="tx1">
                  <a:alpha val="80000"/>
                </a:schemeClr>
              </a:solidFill>
              <a:ea typeface="Calibri"/>
              <a:cs typeface="Calibri"/>
            </a:endParaRPr>
          </a:p>
          <a:p>
            <a:endParaRPr lang="en-GB" sz="2000" dirty="0">
              <a:solidFill>
                <a:schemeClr val="tx1">
                  <a:alpha val="80000"/>
                </a:schemeClr>
              </a:solidFill>
            </a:endParaRPr>
          </a:p>
          <a:p>
            <a:pPr marL="0" indent="0">
              <a:buNone/>
            </a:pPr>
            <a:r>
              <a:rPr lang="en-GB" sz="2000" b="1" kern="1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The core principles are:</a:t>
            </a:r>
            <a:endParaRPr lang="en-GB" sz="2000" kern="1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2000" kern="1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No swearing/inappropriate language</a:t>
            </a:r>
          </a:p>
          <a:p>
            <a:pPr marL="342900" lvl="0" indent="-342900">
              <a:buFont typeface="Symbol" panose="05050102010706020507" pitchFamily="18" charset="2"/>
              <a:buChar char=""/>
            </a:pPr>
            <a:r>
              <a:rPr lang="en-GB" sz="2000" kern="1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Music should be radio edits only – music including profanities, reference to drugs or illegal activity should not be used</a:t>
            </a:r>
          </a:p>
          <a:p>
            <a:pPr marL="342900" lvl="0" indent="-342900">
              <a:buFont typeface="Symbol" panose="05050102010706020507" pitchFamily="18" charset="2"/>
              <a:buChar char=""/>
            </a:pPr>
            <a:r>
              <a:rPr lang="en-GB" sz="2000" kern="1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Everyone in the images/videos must be fully clothed</a:t>
            </a:r>
          </a:p>
          <a:p>
            <a:pPr marL="342900" lvl="0" indent="-342900">
              <a:buFont typeface="Symbol" panose="05050102010706020507" pitchFamily="18" charset="2"/>
              <a:buChar char=""/>
            </a:pPr>
            <a:r>
              <a:rPr lang="en-GB" sz="2000" kern="100" dirty="0">
                <a:solidFill>
                  <a:schemeClr val="tx1">
                    <a:alpha val="80000"/>
                  </a:schemeClr>
                </a:solidFill>
                <a:effectLst/>
                <a:latin typeface="Calibri" panose="020F0502020204030204" pitchFamily="34" charset="0"/>
                <a:ea typeface="Calibri" panose="020F0502020204030204" pitchFamily="34" charset="0"/>
                <a:cs typeface="Times New Roman" panose="02020603050405020304" pitchFamily="18" charset="0"/>
              </a:rPr>
              <a:t>Never show anyone intoxicated.</a:t>
            </a:r>
          </a:p>
          <a:p>
            <a:endParaRPr lang="en-GB" sz="2000" dirty="0">
              <a:solidFill>
                <a:schemeClr val="tx1">
                  <a:alpha val="80000"/>
                </a:schemeClr>
              </a:solidFill>
            </a:endParaRPr>
          </a:p>
          <a:p>
            <a:pPr marL="0" indent="0">
              <a:buNone/>
            </a:pPr>
            <a:r>
              <a:rPr lang="en-GB" sz="2000" b="1" dirty="0">
                <a:solidFill>
                  <a:schemeClr val="tx1">
                    <a:alpha val="80000"/>
                  </a:schemeClr>
                </a:solidFill>
              </a:rPr>
              <a:t>Collaboration</a:t>
            </a:r>
            <a:r>
              <a:rPr lang="en-GB" sz="2000" dirty="0">
                <a:solidFill>
                  <a:schemeClr val="tx1">
                    <a:alpha val="80000"/>
                  </a:schemeClr>
                </a:solidFill>
              </a:rPr>
              <a:t> </a:t>
            </a:r>
          </a:p>
          <a:p>
            <a:r>
              <a:rPr lang="en-GB" sz="2000" dirty="0">
                <a:solidFill>
                  <a:schemeClr val="tx1">
                    <a:alpha val="80000"/>
                  </a:schemeClr>
                </a:solidFill>
              </a:rPr>
              <a:t>We may share your posts, collaborate with you, or use your SU content within our reports. </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
        <p:nvSpPr>
          <p:cNvPr id="4" name="Teardrop 3">
            <a:extLst>
              <a:ext uri="{FF2B5EF4-FFF2-40B4-BE49-F238E27FC236}">
                <a16:creationId xmlns:a16="http://schemas.microsoft.com/office/drawing/2014/main" id="{A3D791BA-5BE4-B6A4-9DF0-6A066E6F9B55}"/>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pic>
        <p:nvPicPr>
          <p:cNvPr id="9" name="Picture 8">
            <a:extLst>
              <a:ext uri="{FF2B5EF4-FFF2-40B4-BE49-F238E27FC236}">
                <a16:creationId xmlns:a16="http://schemas.microsoft.com/office/drawing/2014/main" id="{3C88D189-D2B0-FA0A-3179-FF016FCFE764}"/>
              </a:ext>
            </a:extLst>
          </p:cNvPr>
          <p:cNvPicPr>
            <a:picLocks noChangeAspect="1"/>
          </p:cNvPicPr>
          <p:nvPr/>
        </p:nvPicPr>
        <p:blipFill>
          <a:blip r:embed="rId4"/>
          <a:stretch>
            <a:fillRect/>
          </a:stretch>
        </p:blipFill>
        <p:spPr>
          <a:xfrm rot="1334619">
            <a:off x="3087415" y="3735646"/>
            <a:ext cx="2691787" cy="2988224"/>
          </a:xfrm>
          <a:prstGeom prst="rect">
            <a:avLst/>
          </a:prstGeom>
        </p:spPr>
      </p:pic>
      <p:grpSp>
        <p:nvGrpSpPr>
          <p:cNvPr id="5" name="Group 4">
            <a:extLst>
              <a:ext uri="{FF2B5EF4-FFF2-40B4-BE49-F238E27FC236}">
                <a16:creationId xmlns:a16="http://schemas.microsoft.com/office/drawing/2014/main" id="{46180361-A9E9-30A7-A4BD-B4D750AA1664}"/>
              </a:ext>
            </a:extLst>
          </p:cNvPr>
          <p:cNvGrpSpPr/>
          <p:nvPr/>
        </p:nvGrpSpPr>
        <p:grpSpPr>
          <a:xfrm>
            <a:off x="-456905" y="2434882"/>
            <a:ext cx="2296088" cy="3025769"/>
            <a:chOff x="-456905" y="2434882"/>
            <a:chExt cx="2296088" cy="3025769"/>
          </a:xfrm>
        </p:grpSpPr>
        <p:grpSp>
          <p:nvGrpSpPr>
            <p:cNvPr id="7" name="Group 6">
              <a:extLst>
                <a:ext uri="{FF2B5EF4-FFF2-40B4-BE49-F238E27FC236}">
                  <a16:creationId xmlns:a16="http://schemas.microsoft.com/office/drawing/2014/main" id="{6E949134-76AD-E6D1-A23B-0EAC1BFE7819}"/>
                </a:ext>
              </a:extLst>
            </p:cNvPr>
            <p:cNvGrpSpPr/>
            <p:nvPr/>
          </p:nvGrpSpPr>
          <p:grpSpPr>
            <a:xfrm>
              <a:off x="-456905" y="2477022"/>
              <a:ext cx="2251881" cy="2953726"/>
              <a:chOff x="-409433" y="1939553"/>
              <a:chExt cx="2251881" cy="2953726"/>
            </a:xfrm>
            <a:solidFill>
              <a:schemeClr val="accent2">
                <a:lumMod val="40000"/>
                <a:lumOff val="60000"/>
              </a:schemeClr>
            </a:solidFill>
          </p:grpSpPr>
          <p:sp>
            <p:nvSpPr>
              <p:cNvPr id="25" name="Rounded Rectangle 24">
                <a:extLst>
                  <a:ext uri="{FF2B5EF4-FFF2-40B4-BE49-F238E27FC236}">
                    <a16:creationId xmlns:a16="http://schemas.microsoft.com/office/drawing/2014/main" id="{FBD441E9-6C6B-3233-8241-F6BE61C961AF}"/>
                  </a:ext>
                </a:extLst>
              </p:cNvPr>
              <p:cNvSpPr/>
              <p:nvPr/>
            </p:nvSpPr>
            <p:spPr>
              <a:xfrm>
                <a:off x="-409433" y="193955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C07B607-C654-AA72-650F-4EA142889325}"/>
                  </a:ext>
                </a:extLst>
              </p:cNvPr>
              <p:cNvSpPr/>
              <p:nvPr/>
            </p:nvSpPr>
            <p:spPr>
              <a:xfrm>
                <a:off x="-409433" y="2315827"/>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95A11E00-475A-610E-6B1D-5B503BCC8700}"/>
                  </a:ext>
                </a:extLst>
              </p:cNvPr>
              <p:cNvSpPr/>
              <p:nvPr/>
            </p:nvSpPr>
            <p:spPr>
              <a:xfrm>
                <a:off x="-409433" y="2693410"/>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AB7C6C32-034B-15D4-042F-01B378ADEFD6}"/>
                  </a:ext>
                </a:extLst>
              </p:cNvPr>
              <p:cNvSpPr/>
              <p:nvPr/>
            </p:nvSpPr>
            <p:spPr>
              <a:xfrm>
                <a:off x="-409433" y="307099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F54905AE-983D-58B2-BAD5-9A0F367DED94}"/>
                  </a:ext>
                </a:extLst>
              </p:cNvPr>
              <p:cNvSpPr/>
              <p:nvPr/>
            </p:nvSpPr>
            <p:spPr>
              <a:xfrm>
                <a:off x="-409433" y="345076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111B1319-97CC-09A4-003C-E42C071EE143}"/>
                  </a:ext>
                </a:extLst>
              </p:cNvPr>
              <p:cNvSpPr/>
              <p:nvPr/>
            </p:nvSpPr>
            <p:spPr>
              <a:xfrm>
                <a:off x="-409433" y="383053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BAB6D759-231B-CC00-B332-7C4EC1EF6513}"/>
                  </a:ext>
                </a:extLst>
              </p:cNvPr>
              <p:cNvSpPr/>
              <p:nvPr/>
            </p:nvSpPr>
            <p:spPr>
              <a:xfrm>
                <a:off x="-409433" y="4207143"/>
                <a:ext cx="2251881" cy="309526"/>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D2D0F5F7-92C0-615F-758B-438D50DB103F}"/>
                  </a:ext>
                </a:extLst>
              </p:cNvPr>
              <p:cNvSpPr/>
              <p:nvPr/>
            </p:nvSpPr>
            <p:spPr>
              <a:xfrm>
                <a:off x="-409433" y="4583753"/>
                <a:ext cx="2251881" cy="30952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3E4982FC-D34A-BB93-72EE-3CD733B89FCD}"/>
                </a:ext>
              </a:extLst>
            </p:cNvPr>
            <p:cNvGrpSpPr/>
            <p:nvPr/>
          </p:nvGrpSpPr>
          <p:grpSpPr>
            <a:xfrm>
              <a:off x="-13879" y="2434882"/>
              <a:ext cx="1853062" cy="3025769"/>
              <a:chOff x="-13879" y="2434882"/>
              <a:chExt cx="1853062" cy="3025769"/>
            </a:xfrm>
          </p:grpSpPr>
          <p:sp>
            <p:nvSpPr>
              <p:cNvPr id="15" name="TextBox 14">
                <a:extLst>
                  <a:ext uri="{FF2B5EF4-FFF2-40B4-BE49-F238E27FC236}">
                    <a16:creationId xmlns:a16="http://schemas.microsoft.com/office/drawing/2014/main" id="{FF0738FD-881C-CF29-90F2-437A445FC932}"/>
                  </a:ext>
                </a:extLst>
              </p:cNvPr>
              <p:cNvSpPr txBox="1"/>
              <p:nvPr/>
            </p:nvSpPr>
            <p:spPr>
              <a:xfrm>
                <a:off x="13943" y="2434882"/>
                <a:ext cx="1705969" cy="369332"/>
              </a:xfrm>
              <a:prstGeom prst="rect">
                <a:avLst/>
              </a:prstGeom>
              <a:noFill/>
            </p:spPr>
            <p:txBody>
              <a:bodyPr wrap="square" rtlCol="0">
                <a:spAutoFit/>
              </a:bodyPr>
              <a:lstStyle/>
              <a:p>
                <a:r>
                  <a:rPr lang="en-US" dirty="0"/>
                  <a:t>U18s procedure</a:t>
                </a:r>
              </a:p>
            </p:txBody>
          </p:sp>
          <p:sp>
            <p:nvSpPr>
              <p:cNvPr id="17" name="TextBox 16">
                <a:extLst>
                  <a:ext uri="{FF2B5EF4-FFF2-40B4-BE49-F238E27FC236}">
                    <a16:creationId xmlns:a16="http://schemas.microsoft.com/office/drawing/2014/main" id="{7B7CA565-8086-8978-DF5C-7567A52CB9C0}"/>
                  </a:ext>
                </a:extLst>
              </p:cNvPr>
              <p:cNvSpPr txBox="1"/>
              <p:nvPr/>
            </p:nvSpPr>
            <p:spPr>
              <a:xfrm>
                <a:off x="169460" y="2835168"/>
                <a:ext cx="1337480" cy="369332"/>
              </a:xfrm>
              <a:prstGeom prst="rect">
                <a:avLst/>
              </a:prstGeom>
              <a:noFill/>
            </p:spPr>
            <p:txBody>
              <a:bodyPr wrap="square" rtlCol="0">
                <a:spAutoFit/>
              </a:bodyPr>
              <a:lstStyle/>
              <a:p>
                <a:r>
                  <a:rPr lang="en-US" dirty="0"/>
                  <a:t>Offsite visits</a:t>
                </a:r>
              </a:p>
            </p:txBody>
          </p:sp>
          <p:sp>
            <p:nvSpPr>
              <p:cNvPr id="19" name="TextBox 18">
                <a:extLst>
                  <a:ext uri="{FF2B5EF4-FFF2-40B4-BE49-F238E27FC236}">
                    <a16:creationId xmlns:a16="http://schemas.microsoft.com/office/drawing/2014/main" id="{D23FE01B-133A-6163-91EA-0C3C0515A492}"/>
                  </a:ext>
                </a:extLst>
              </p:cNvPr>
              <p:cNvSpPr txBox="1"/>
              <p:nvPr/>
            </p:nvSpPr>
            <p:spPr>
              <a:xfrm>
                <a:off x="-13351" y="3203985"/>
                <a:ext cx="1852534" cy="369332"/>
              </a:xfrm>
              <a:prstGeom prst="rect">
                <a:avLst/>
              </a:prstGeom>
              <a:noFill/>
            </p:spPr>
            <p:txBody>
              <a:bodyPr wrap="square" rtlCol="0">
                <a:spAutoFit/>
              </a:bodyPr>
              <a:lstStyle/>
              <a:p>
                <a:r>
                  <a:rPr lang="en-US" dirty="0"/>
                  <a:t>Risk Assessments</a:t>
                </a:r>
              </a:p>
            </p:txBody>
          </p:sp>
          <p:sp>
            <p:nvSpPr>
              <p:cNvPr id="20" name="TextBox 19">
                <a:extLst>
                  <a:ext uri="{FF2B5EF4-FFF2-40B4-BE49-F238E27FC236}">
                    <a16:creationId xmlns:a16="http://schemas.microsoft.com/office/drawing/2014/main" id="{2066D051-1142-F9A9-2F46-7A7BD7BF4C05}"/>
                  </a:ext>
                </a:extLst>
              </p:cNvPr>
              <p:cNvSpPr txBox="1"/>
              <p:nvPr/>
            </p:nvSpPr>
            <p:spPr>
              <a:xfrm>
                <a:off x="191215" y="3598275"/>
                <a:ext cx="1337480" cy="369332"/>
              </a:xfrm>
              <a:prstGeom prst="rect">
                <a:avLst/>
              </a:prstGeom>
              <a:noFill/>
            </p:spPr>
            <p:txBody>
              <a:bodyPr wrap="square" rtlCol="0">
                <a:spAutoFit/>
              </a:bodyPr>
              <a:lstStyle/>
              <a:p>
                <a:r>
                  <a:rPr lang="en-US" dirty="0"/>
                  <a:t>Transport</a:t>
                </a:r>
              </a:p>
            </p:txBody>
          </p:sp>
          <p:sp>
            <p:nvSpPr>
              <p:cNvPr id="21" name="TextBox 20">
                <a:extLst>
                  <a:ext uri="{FF2B5EF4-FFF2-40B4-BE49-F238E27FC236}">
                    <a16:creationId xmlns:a16="http://schemas.microsoft.com/office/drawing/2014/main" id="{9EE6C7B7-AEFB-06DB-66A3-F104A9FF3C4F}"/>
                  </a:ext>
                </a:extLst>
              </p:cNvPr>
              <p:cNvSpPr txBox="1"/>
              <p:nvPr/>
            </p:nvSpPr>
            <p:spPr>
              <a:xfrm>
                <a:off x="-13879" y="3970746"/>
                <a:ext cx="1852533" cy="369332"/>
              </a:xfrm>
              <a:prstGeom prst="rect">
                <a:avLst/>
              </a:prstGeom>
              <a:noFill/>
            </p:spPr>
            <p:txBody>
              <a:bodyPr wrap="square" rtlCol="0">
                <a:spAutoFit/>
              </a:bodyPr>
              <a:lstStyle/>
              <a:p>
                <a:r>
                  <a:rPr lang="en-US" dirty="0"/>
                  <a:t>External Speakers</a:t>
                </a:r>
              </a:p>
            </p:txBody>
          </p:sp>
          <p:sp>
            <p:nvSpPr>
              <p:cNvPr id="22" name="TextBox 21">
                <a:extLst>
                  <a:ext uri="{FF2B5EF4-FFF2-40B4-BE49-F238E27FC236}">
                    <a16:creationId xmlns:a16="http://schemas.microsoft.com/office/drawing/2014/main" id="{F8FD7254-5ECF-D1DE-61B9-560368F0652B}"/>
                  </a:ext>
                </a:extLst>
              </p:cNvPr>
              <p:cNvSpPr txBox="1"/>
              <p:nvPr/>
            </p:nvSpPr>
            <p:spPr>
              <a:xfrm>
                <a:off x="337600" y="4326911"/>
                <a:ext cx="1337480" cy="369332"/>
              </a:xfrm>
              <a:prstGeom prst="rect">
                <a:avLst/>
              </a:prstGeom>
              <a:noFill/>
            </p:spPr>
            <p:txBody>
              <a:bodyPr wrap="square" rtlCol="0">
                <a:spAutoFit/>
              </a:bodyPr>
              <a:lstStyle/>
              <a:p>
                <a:r>
                  <a:rPr lang="en-US" dirty="0"/>
                  <a:t>Finance</a:t>
                </a:r>
              </a:p>
            </p:txBody>
          </p:sp>
          <p:sp>
            <p:nvSpPr>
              <p:cNvPr id="23" name="TextBox 22">
                <a:extLst>
                  <a:ext uri="{FF2B5EF4-FFF2-40B4-BE49-F238E27FC236}">
                    <a16:creationId xmlns:a16="http://schemas.microsoft.com/office/drawing/2014/main" id="{17D2425E-AFD4-4A1E-B444-C003EAB6A351}"/>
                  </a:ext>
                </a:extLst>
              </p:cNvPr>
              <p:cNvSpPr txBox="1"/>
              <p:nvPr/>
            </p:nvSpPr>
            <p:spPr>
              <a:xfrm>
                <a:off x="86437" y="4705452"/>
                <a:ext cx="1337480" cy="369332"/>
              </a:xfrm>
              <a:prstGeom prst="rect">
                <a:avLst/>
              </a:prstGeom>
              <a:noFill/>
            </p:spPr>
            <p:txBody>
              <a:bodyPr wrap="square" rtlCol="0">
                <a:spAutoFit/>
              </a:bodyPr>
              <a:lstStyle/>
              <a:p>
                <a:r>
                  <a:rPr lang="en-US" dirty="0"/>
                  <a:t>Fundraising</a:t>
                </a:r>
              </a:p>
            </p:txBody>
          </p:sp>
          <p:sp>
            <p:nvSpPr>
              <p:cNvPr id="24" name="TextBox 23">
                <a:extLst>
                  <a:ext uri="{FF2B5EF4-FFF2-40B4-BE49-F238E27FC236}">
                    <a16:creationId xmlns:a16="http://schemas.microsoft.com/office/drawing/2014/main" id="{2AEB7B34-CB52-81D7-FD76-B2718057B616}"/>
                  </a:ext>
                </a:extLst>
              </p:cNvPr>
              <p:cNvSpPr txBox="1"/>
              <p:nvPr/>
            </p:nvSpPr>
            <p:spPr>
              <a:xfrm>
                <a:off x="146629" y="5091319"/>
                <a:ext cx="1692025" cy="369332"/>
              </a:xfrm>
              <a:prstGeom prst="rect">
                <a:avLst/>
              </a:prstGeom>
              <a:noFill/>
            </p:spPr>
            <p:txBody>
              <a:bodyPr wrap="square" rtlCol="0">
                <a:spAutoFit/>
              </a:bodyPr>
              <a:lstStyle/>
              <a:p>
                <a:r>
                  <a:rPr lang="en-US" dirty="0"/>
                  <a:t>Social Media</a:t>
                </a:r>
              </a:p>
            </p:txBody>
          </p:sp>
        </p:grpSp>
      </p:grpSp>
      <p:pic>
        <p:nvPicPr>
          <p:cNvPr id="6" name="Picture 5">
            <a:extLst>
              <a:ext uri="{FF2B5EF4-FFF2-40B4-BE49-F238E27FC236}">
                <a16:creationId xmlns:a16="http://schemas.microsoft.com/office/drawing/2014/main" id="{F46C7045-8A2B-1B64-62ED-928213DE3A27}"/>
              </a:ext>
            </a:extLst>
          </p:cNvPr>
          <p:cNvPicPr>
            <a:picLocks noChangeAspect="1"/>
          </p:cNvPicPr>
          <p:nvPr/>
        </p:nvPicPr>
        <p:blipFill>
          <a:blip r:embed="rId5"/>
          <a:stretch>
            <a:fillRect/>
          </a:stretch>
        </p:blipFill>
        <p:spPr>
          <a:xfrm rot="20400180">
            <a:off x="-53726" y="213844"/>
            <a:ext cx="3997950" cy="2924272"/>
          </a:xfrm>
          <a:prstGeom prst="rect">
            <a:avLst/>
          </a:prstGeom>
        </p:spPr>
      </p:pic>
      <p:pic>
        <p:nvPicPr>
          <p:cNvPr id="13" name="Picture 12">
            <a:extLst>
              <a:ext uri="{FF2B5EF4-FFF2-40B4-BE49-F238E27FC236}">
                <a16:creationId xmlns:a16="http://schemas.microsoft.com/office/drawing/2014/main" id="{CDC213FC-7046-8D21-B020-4A820FB8FCFF}"/>
              </a:ext>
            </a:extLst>
          </p:cNvPr>
          <p:cNvPicPr>
            <a:picLocks noChangeAspect="1"/>
          </p:cNvPicPr>
          <p:nvPr/>
        </p:nvPicPr>
        <p:blipFill>
          <a:blip r:embed="rId6"/>
          <a:stretch>
            <a:fillRect/>
          </a:stretch>
        </p:blipFill>
        <p:spPr>
          <a:xfrm rot="20892207">
            <a:off x="-230629" y="3949374"/>
            <a:ext cx="3248991" cy="2120697"/>
          </a:xfrm>
          <a:prstGeom prst="rect">
            <a:avLst/>
          </a:prstGeom>
        </p:spPr>
      </p:pic>
      <p:pic>
        <p:nvPicPr>
          <p:cNvPr id="33" name="Audio Recording 7 Apr 2025 at 12:03:30">
            <a:hlinkClick r:id="" action="ppaction://media"/>
            <a:extLst>
              <a:ext uri="{FF2B5EF4-FFF2-40B4-BE49-F238E27FC236}">
                <a16:creationId xmlns:a16="http://schemas.microsoft.com/office/drawing/2014/main" id="{BBFEE1BB-31A2-FFBA-0465-1460EC20DE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26762" y="350479"/>
            <a:ext cx="812800" cy="812800"/>
          </a:xfrm>
          <a:prstGeom prst="rect">
            <a:avLst/>
          </a:prstGeom>
          <a:ln>
            <a:solidFill>
              <a:schemeClr val="accent2"/>
            </a:solidFill>
          </a:ln>
        </p:spPr>
      </p:pic>
    </p:spTree>
    <p:extLst>
      <p:ext uri="{BB962C8B-B14F-4D97-AF65-F5344CB8AC3E}">
        <p14:creationId xmlns:p14="http://schemas.microsoft.com/office/powerpoint/2010/main" val="62091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6176"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3"/>
                </p:tgtEl>
              </p:cMediaNode>
            </p:audio>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yellow clock">
            <a:extLst>
              <a:ext uri="{FF2B5EF4-FFF2-40B4-BE49-F238E27FC236}">
                <a16:creationId xmlns:a16="http://schemas.microsoft.com/office/drawing/2014/main" id="{7D4C0284-5242-9562-601F-5C724E8D1683}"/>
              </a:ext>
            </a:extLst>
          </p:cNvPr>
          <p:cNvPicPr>
            <a:picLocks noChangeAspect="1"/>
          </p:cNvPicPr>
          <p:nvPr/>
        </p:nvPicPr>
        <p:blipFill rotWithShape="1">
          <a:blip r:embed="rId2"/>
          <a:srcRect t="13294" b="8851"/>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60076-7807-8BE5-9BE9-BF2A2891277F}"/>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Break – 5 minutes</a:t>
            </a:r>
          </a:p>
        </p:txBody>
      </p:sp>
    </p:spTree>
    <p:extLst>
      <p:ext uri="{BB962C8B-B14F-4D97-AF65-F5344CB8AC3E}">
        <p14:creationId xmlns:p14="http://schemas.microsoft.com/office/powerpoint/2010/main" val="3993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199986" cy="6858000"/>
          </a:xfrm>
          <a:custGeom>
            <a:avLst/>
            <a:gdLst/>
            <a:ahLst/>
            <a:cxnLst/>
            <a:rect l="l" t="t" r="r" b="b"/>
            <a:pathLst>
              <a:path w="9299979" h="10287000">
                <a:moveTo>
                  <a:pt x="0" y="0"/>
                </a:moveTo>
                <a:lnTo>
                  <a:pt x="9299979" y="0"/>
                </a:lnTo>
                <a:lnTo>
                  <a:pt x="9299979" y="10287000"/>
                </a:lnTo>
                <a:lnTo>
                  <a:pt x="0" y="10287000"/>
                </a:lnTo>
                <a:lnTo>
                  <a:pt x="0" y="0"/>
                </a:lnTo>
                <a:close/>
              </a:path>
            </a:pathLst>
          </a:custGeom>
          <a:blipFill>
            <a:blip r:embed="rId2"/>
            <a:stretch>
              <a:fillRect l="-33011" r="-330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3"/>
          <p:cNvSpPr/>
          <p:nvPr/>
        </p:nvSpPr>
        <p:spPr>
          <a:xfrm>
            <a:off x="6199986" y="0"/>
            <a:ext cx="5992014" cy="1231087"/>
          </a:xfrm>
          <a:custGeom>
            <a:avLst/>
            <a:gdLst/>
            <a:ahLst/>
            <a:cxnLst/>
            <a:rect l="l" t="t" r="r" b="b"/>
            <a:pathLst>
              <a:path w="8988021" h="1846630">
                <a:moveTo>
                  <a:pt x="0" y="0"/>
                </a:moveTo>
                <a:lnTo>
                  <a:pt x="8988021" y="0"/>
                </a:lnTo>
                <a:lnTo>
                  <a:pt x="8988021" y="1846630"/>
                </a:lnTo>
                <a:lnTo>
                  <a:pt x="0" y="1846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4"/>
          <p:cNvSpPr txBox="1"/>
          <p:nvPr/>
        </p:nvSpPr>
        <p:spPr>
          <a:xfrm>
            <a:off x="6927789" y="1680153"/>
            <a:ext cx="5595879" cy="1740605"/>
          </a:xfrm>
          <a:prstGeom prst="rect">
            <a:avLst/>
          </a:prstGeom>
        </p:spPr>
        <p:txBody>
          <a:bodyPr lIns="0" tIns="0" rIns="0" bIns="0" rtlCol="0" anchor="t">
            <a:spAutoFit/>
          </a:bodyPr>
          <a:lstStyle/>
          <a:p>
            <a:pPr marL="0" marR="0" lvl="0" indent="0" algn="l" defTabSz="914400" rtl="0" eaLnBrk="1" fontAlgn="auto" latinLnBrk="0" hangingPunct="1">
              <a:lnSpc>
                <a:spcPts val="6650"/>
              </a:lnSpc>
              <a:spcBef>
                <a:spcPts val="0"/>
              </a:spcBef>
              <a:spcAft>
                <a:spcPts val="0"/>
              </a:spcAft>
              <a:buClrTx/>
              <a:buSzTx/>
              <a:buFontTx/>
              <a:buNone/>
              <a:tabLst/>
              <a:defRPr/>
            </a:pPr>
            <a:r>
              <a:rPr kumimoji="0" lang="en-US" sz="7000" b="0" i="0" u="none" strike="noStrike" kern="1200" cap="none" spc="-350" normalizeH="0" baseline="0" noProof="0" dirty="0">
                <a:ln>
                  <a:noFill/>
                </a:ln>
                <a:solidFill>
                  <a:srgbClr val="000000"/>
                </a:solidFill>
                <a:effectLst/>
                <a:uLnTx/>
                <a:uFillTx/>
                <a:latin typeface="League Spartan"/>
                <a:ea typeface="+mn-ea"/>
                <a:cs typeface="+mn-cs"/>
              </a:rPr>
              <a:t>Freshers </a:t>
            </a:r>
          </a:p>
          <a:p>
            <a:pPr marL="0" marR="0" lvl="0" indent="0" algn="l" defTabSz="914400" rtl="0" eaLnBrk="1" fontAlgn="auto" latinLnBrk="0" hangingPunct="1">
              <a:lnSpc>
                <a:spcPts val="6650"/>
              </a:lnSpc>
              <a:spcBef>
                <a:spcPts val="0"/>
              </a:spcBef>
              <a:spcAft>
                <a:spcPts val="0"/>
              </a:spcAft>
              <a:buClrTx/>
              <a:buSzTx/>
              <a:buFontTx/>
              <a:buNone/>
              <a:tabLst/>
              <a:defRPr/>
            </a:pPr>
            <a:r>
              <a:rPr kumimoji="0" lang="en-US" sz="7000" b="0" i="0" u="none" strike="noStrike" kern="1200" cap="none" spc="-350" normalizeH="0" baseline="0" noProof="0" dirty="0">
                <a:ln>
                  <a:noFill/>
                </a:ln>
                <a:solidFill>
                  <a:srgbClr val="000000"/>
                </a:solidFill>
                <a:effectLst/>
                <a:uLnTx/>
                <a:uFillTx/>
                <a:latin typeface="League Spartan"/>
                <a:ea typeface="+mn-ea"/>
                <a:cs typeface="+mn-cs"/>
              </a:rPr>
              <a:t>Fair </a:t>
            </a:r>
          </a:p>
        </p:txBody>
      </p:sp>
      <p:sp>
        <p:nvSpPr>
          <p:cNvPr id="5" name="TextBox 5"/>
          <p:cNvSpPr txBox="1"/>
          <p:nvPr/>
        </p:nvSpPr>
        <p:spPr>
          <a:xfrm>
            <a:off x="6927789" y="4356325"/>
            <a:ext cx="3832067" cy="2215543"/>
          </a:xfrm>
          <a:prstGeom prst="rect">
            <a:avLst/>
          </a:prstGeom>
        </p:spPr>
        <p:txBody>
          <a:bodyPr lIns="0" tIns="0" rIns="0" bIns="0" rtlCol="0" anchor="t">
            <a:spAutoFit/>
          </a:bodyPr>
          <a:lstStyle/>
          <a:p>
            <a:pPr marL="532619" marR="0" lvl="1" indent="-266309" algn="l" defTabSz="914400" rtl="0" eaLnBrk="1" fontAlgn="auto" latinLnBrk="0" hangingPunct="1">
              <a:lnSpc>
                <a:spcPts val="3454"/>
              </a:lnSpc>
              <a:spcBef>
                <a:spcPts val="0"/>
              </a:spcBef>
              <a:spcAft>
                <a:spcPts val="0"/>
              </a:spcAft>
              <a:buClrTx/>
              <a:buSzTx/>
              <a:buFont typeface="Arial"/>
              <a:buChar char="•"/>
              <a:tabLst/>
              <a:defRPr/>
            </a:pPr>
            <a:r>
              <a:rPr kumimoji="0" lang="en-US" sz="2467" b="0" i="0" u="none" strike="noStrike" kern="1200" cap="none" spc="0" normalizeH="0" baseline="0" noProof="0" dirty="0">
                <a:ln>
                  <a:noFill/>
                </a:ln>
                <a:solidFill>
                  <a:srgbClr val="000000"/>
                </a:solidFill>
                <a:effectLst/>
                <a:uLnTx/>
                <a:uFillTx/>
                <a:latin typeface="Canva Sans"/>
                <a:ea typeface="+mn-ea"/>
                <a:cs typeface="+mn-cs"/>
              </a:rPr>
              <a:t>Freebies</a:t>
            </a:r>
          </a:p>
          <a:p>
            <a:pPr marL="532619" marR="0" lvl="1" indent="-266309" algn="l" defTabSz="914400" rtl="0" eaLnBrk="1" fontAlgn="auto" latinLnBrk="0" hangingPunct="1">
              <a:lnSpc>
                <a:spcPts val="3454"/>
              </a:lnSpc>
              <a:spcBef>
                <a:spcPts val="0"/>
              </a:spcBef>
              <a:spcAft>
                <a:spcPts val="0"/>
              </a:spcAft>
              <a:buClrTx/>
              <a:buSzTx/>
              <a:buFont typeface="Arial"/>
              <a:buChar char="•"/>
              <a:tabLst/>
              <a:defRPr/>
            </a:pPr>
            <a:r>
              <a:rPr kumimoji="0" lang="en-US" sz="2467" b="0" i="0" u="none" strike="noStrike" kern="1200" cap="none" spc="0" normalizeH="0" baseline="0" noProof="0" dirty="0">
                <a:ln>
                  <a:noFill/>
                </a:ln>
                <a:solidFill>
                  <a:srgbClr val="000000"/>
                </a:solidFill>
                <a:effectLst/>
                <a:uLnTx/>
                <a:uFillTx/>
                <a:latin typeface="Canva Sans"/>
                <a:ea typeface="+mn-ea"/>
                <a:cs typeface="+mn-cs"/>
              </a:rPr>
              <a:t>Local deals</a:t>
            </a:r>
          </a:p>
          <a:p>
            <a:pPr marL="532619" marR="0" lvl="1" indent="-266309" algn="l" defTabSz="914400" rtl="0" eaLnBrk="1" fontAlgn="auto" latinLnBrk="0" hangingPunct="1">
              <a:lnSpc>
                <a:spcPts val="3454"/>
              </a:lnSpc>
              <a:spcBef>
                <a:spcPts val="0"/>
              </a:spcBef>
              <a:spcAft>
                <a:spcPts val="0"/>
              </a:spcAft>
              <a:buClrTx/>
              <a:buSzTx/>
              <a:buFont typeface="Arial"/>
              <a:buChar char="•"/>
              <a:tabLst/>
              <a:defRPr/>
            </a:pPr>
            <a:r>
              <a:rPr kumimoji="0" lang="en-US" sz="2467" b="0" i="0" u="none" strike="noStrike" kern="1200" cap="none" spc="0" normalizeH="0" baseline="0" noProof="0" dirty="0">
                <a:ln>
                  <a:noFill/>
                </a:ln>
                <a:solidFill>
                  <a:srgbClr val="000000"/>
                </a:solidFill>
                <a:effectLst/>
                <a:uLnTx/>
                <a:uFillTx/>
                <a:latin typeface="Canva Sans"/>
                <a:ea typeface="+mn-ea"/>
                <a:cs typeface="+mn-cs"/>
              </a:rPr>
              <a:t>Opportunities </a:t>
            </a:r>
          </a:p>
          <a:p>
            <a:pPr marL="532619" marR="0" lvl="1" indent="-266309" algn="l" defTabSz="914400" rtl="0" eaLnBrk="1" fontAlgn="auto" latinLnBrk="0" hangingPunct="1">
              <a:lnSpc>
                <a:spcPts val="3454"/>
              </a:lnSpc>
              <a:spcBef>
                <a:spcPts val="0"/>
              </a:spcBef>
              <a:spcAft>
                <a:spcPts val="0"/>
              </a:spcAft>
              <a:buClrTx/>
              <a:buSzTx/>
              <a:buFont typeface="Arial"/>
              <a:buChar char="•"/>
              <a:tabLst/>
              <a:defRPr/>
            </a:pPr>
            <a:r>
              <a:rPr lang="en-US" sz="2467" dirty="0">
                <a:solidFill>
                  <a:srgbClr val="000000"/>
                </a:solidFill>
                <a:latin typeface="Canva Sans"/>
              </a:rPr>
              <a:t>Clubs and Societies </a:t>
            </a:r>
            <a:endParaRPr kumimoji="0" lang="en-US" sz="2467" b="0" i="0" u="none" strike="noStrike" kern="1200" cap="none" spc="0" normalizeH="0" baseline="0" noProof="0" dirty="0">
              <a:ln>
                <a:noFill/>
              </a:ln>
              <a:solidFill>
                <a:srgbClr val="000000"/>
              </a:solidFill>
              <a:effectLst/>
              <a:uLnTx/>
              <a:uFillTx/>
              <a:latin typeface="Canva Sans"/>
              <a:ea typeface="+mn-ea"/>
              <a:cs typeface="+mn-cs"/>
            </a:endParaRPr>
          </a:p>
          <a:p>
            <a:pPr marL="532619" marR="0" lvl="1" indent="-266309" algn="l" defTabSz="914400" rtl="0" eaLnBrk="1" fontAlgn="auto" latinLnBrk="0" hangingPunct="1">
              <a:lnSpc>
                <a:spcPts val="3454"/>
              </a:lnSpc>
              <a:spcBef>
                <a:spcPts val="0"/>
              </a:spcBef>
              <a:spcAft>
                <a:spcPts val="0"/>
              </a:spcAft>
              <a:buClrTx/>
              <a:buSzTx/>
              <a:buFont typeface="Arial"/>
              <a:buChar char="•"/>
              <a:tabLst/>
              <a:defRPr/>
            </a:pPr>
            <a:r>
              <a:rPr kumimoji="0" lang="en-US" sz="2467" b="0" i="0" u="none" strike="noStrike" kern="1200" cap="none" spc="0" normalizeH="0" baseline="0" noProof="0" dirty="0">
                <a:ln>
                  <a:noFill/>
                </a:ln>
                <a:solidFill>
                  <a:srgbClr val="000000"/>
                </a:solidFill>
                <a:effectLst/>
                <a:uLnTx/>
                <a:uFillTx/>
                <a:latin typeface="Canva Sans"/>
                <a:ea typeface="+mn-ea"/>
                <a:cs typeface="+mn-cs"/>
              </a:rPr>
              <a:t>Meet </a:t>
            </a:r>
            <a:r>
              <a:rPr kumimoji="0" lang="en-US" sz="2467" b="0" i="0" u="none" strike="noStrike" kern="1200" cap="none" spc="0" normalizeH="0" baseline="0" noProof="0" dirty="0" err="1">
                <a:ln>
                  <a:noFill/>
                </a:ln>
                <a:solidFill>
                  <a:srgbClr val="000000"/>
                </a:solidFill>
                <a:effectLst/>
                <a:uLnTx/>
                <a:uFillTx/>
                <a:latin typeface="Canva Sans"/>
                <a:ea typeface="+mn-ea"/>
                <a:cs typeface="+mn-cs"/>
              </a:rPr>
              <a:t>Hartpury</a:t>
            </a:r>
            <a:r>
              <a:rPr kumimoji="0" lang="en-US" sz="2467" b="0" i="0" u="none" strike="noStrike" kern="1200" cap="none" spc="0" normalizeH="0" baseline="0" noProof="0" dirty="0">
                <a:ln>
                  <a:noFill/>
                </a:ln>
                <a:solidFill>
                  <a:srgbClr val="000000"/>
                </a:solidFill>
                <a:effectLst/>
                <a:uLnTx/>
                <a:uFillTx/>
                <a:latin typeface="Canva Sans"/>
                <a:ea typeface="+mn-ea"/>
                <a:cs typeface="+mn-cs"/>
              </a:rPr>
              <a:t> teams </a:t>
            </a:r>
          </a:p>
        </p:txBody>
      </p:sp>
      <p:sp>
        <p:nvSpPr>
          <p:cNvPr id="6" name="TextBox 6"/>
          <p:cNvSpPr txBox="1"/>
          <p:nvPr/>
        </p:nvSpPr>
        <p:spPr>
          <a:xfrm>
            <a:off x="6990717" y="3309124"/>
            <a:ext cx="4410551" cy="870175"/>
          </a:xfrm>
          <a:prstGeom prst="rect">
            <a:avLst/>
          </a:prstGeom>
        </p:spPr>
        <p:txBody>
          <a:bodyPr lIns="0" tIns="0" rIns="0" bIns="0" rtlCol="0" anchor="t">
            <a:spAutoFit/>
          </a:bodyPr>
          <a:lstStyle/>
          <a:p>
            <a:pPr marL="0" marR="0" lvl="0" indent="0" algn="l" defTabSz="914400" rtl="0" eaLnBrk="1" fontAlgn="auto" latinLnBrk="0" hangingPunct="1">
              <a:lnSpc>
                <a:spcPts val="3504"/>
              </a:lnSpc>
              <a:spcBef>
                <a:spcPts val="0"/>
              </a:spcBef>
              <a:spcAft>
                <a:spcPts val="0"/>
              </a:spcAft>
              <a:buClrTx/>
              <a:buSzTx/>
              <a:buFontTx/>
              <a:buNone/>
              <a:tabLst/>
              <a:defRPr/>
            </a:pPr>
            <a:r>
              <a:rPr lang="en-US" sz="2502" b="1" dirty="0">
                <a:solidFill>
                  <a:srgbClr val="000000"/>
                </a:solidFill>
                <a:latin typeface="Canva Sans Bold"/>
              </a:rPr>
              <a:t>Wednesday 17th</a:t>
            </a:r>
            <a:r>
              <a:rPr kumimoji="0" lang="en-US" sz="2502" b="1" i="0" u="none" strike="noStrike" kern="1200" cap="none" spc="0" normalizeH="0" baseline="0" noProof="0" dirty="0">
                <a:ln>
                  <a:noFill/>
                </a:ln>
                <a:solidFill>
                  <a:srgbClr val="000000"/>
                </a:solidFill>
                <a:effectLst/>
                <a:uLnTx/>
                <a:uFillTx/>
                <a:latin typeface="Canva Sans Bold"/>
                <a:ea typeface="+mn-ea"/>
                <a:cs typeface="+mn-cs"/>
              </a:rPr>
              <a:t> September</a:t>
            </a:r>
          </a:p>
          <a:p>
            <a:pPr marL="0" marR="0" lvl="0" indent="0" algn="l" defTabSz="914400" rtl="0" eaLnBrk="1" fontAlgn="auto" latinLnBrk="0" hangingPunct="1">
              <a:lnSpc>
                <a:spcPts val="3504"/>
              </a:lnSpc>
              <a:spcBef>
                <a:spcPts val="0"/>
              </a:spcBef>
              <a:spcAft>
                <a:spcPts val="0"/>
              </a:spcAft>
              <a:buClrTx/>
              <a:buSzTx/>
              <a:buFontTx/>
              <a:buNone/>
              <a:tabLst/>
              <a:defRPr/>
            </a:pPr>
            <a:r>
              <a:rPr kumimoji="0" lang="en-US" sz="2502" b="1" i="0" u="none" strike="noStrike" kern="1200" cap="none" spc="0" normalizeH="0" baseline="0" noProof="0" dirty="0">
                <a:ln>
                  <a:noFill/>
                </a:ln>
                <a:solidFill>
                  <a:srgbClr val="000000"/>
                </a:solidFill>
                <a:effectLst/>
                <a:uLnTx/>
                <a:uFillTx/>
                <a:latin typeface="Canva Sans Bold"/>
                <a:ea typeface="+mn-ea"/>
                <a:cs typeface="+mn-cs"/>
              </a:rPr>
              <a:t>11am-2pm | Legends &amp; Lounge</a:t>
            </a:r>
          </a:p>
        </p:txBody>
      </p:sp>
      <p:pic>
        <p:nvPicPr>
          <p:cNvPr id="7" name="Picture 6">
            <a:extLst>
              <a:ext uri="{FF2B5EF4-FFF2-40B4-BE49-F238E27FC236}">
                <a16:creationId xmlns:a16="http://schemas.microsoft.com/office/drawing/2014/main" id="{9FC2EE40-74AF-B9DB-5BDF-ADC1CF65E3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60" y="6018963"/>
            <a:ext cx="2034589" cy="42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1CD4B281-4712-2719-96F7-B752CDA62D15}"/>
              </a:ext>
            </a:extLst>
          </p:cNvPr>
          <p:cNvCxnSpPr>
            <a:cxnSpLocks/>
          </p:cNvCxnSpPr>
          <p:nvPr/>
        </p:nvCxnSpPr>
        <p:spPr>
          <a:xfrm flipH="1">
            <a:off x="10047767" y="5114866"/>
            <a:ext cx="1648047" cy="78620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90F5E5F-9CB6-AAC5-2BA4-7F9049128FAF}"/>
              </a:ext>
            </a:extLst>
          </p:cNvPr>
          <p:cNvSpPr/>
          <p:nvPr/>
        </p:nvSpPr>
        <p:spPr>
          <a:xfrm>
            <a:off x="6199986" y="0"/>
            <a:ext cx="5992014" cy="1231087"/>
          </a:xfrm>
          <a:custGeom>
            <a:avLst/>
            <a:gdLst/>
            <a:ahLst/>
            <a:cxnLst/>
            <a:rect l="l" t="t" r="r" b="b"/>
            <a:pathLst>
              <a:path w="8988021" h="1846630">
                <a:moveTo>
                  <a:pt x="0" y="0"/>
                </a:moveTo>
                <a:lnTo>
                  <a:pt x="8988021" y="0"/>
                </a:lnTo>
                <a:lnTo>
                  <a:pt x="8988021" y="1846630"/>
                </a:lnTo>
                <a:lnTo>
                  <a:pt x="0" y="1846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76A0B32-8E72-A69D-1680-EF8E41BD4F81}"/>
              </a:ext>
            </a:extLst>
          </p:cNvPr>
          <p:cNvSpPr/>
          <p:nvPr/>
        </p:nvSpPr>
        <p:spPr>
          <a:xfrm>
            <a:off x="207972" y="125237"/>
            <a:ext cx="5992014" cy="1231087"/>
          </a:xfrm>
          <a:custGeom>
            <a:avLst/>
            <a:gdLst/>
            <a:ahLst/>
            <a:cxnLst/>
            <a:rect l="l" t="t" r="r" b="b"/>
            <a:pathLst>
              <a:path w="8988021" h="1846630">
                <a:moveTo>
                  <a:pt x="0" y="0"/>
                </a:moveTo>
                <a:lnTo>
                  <a:pt x="8988021" y="0"/>
                </a:lnTo>
                <a:lnTo>
                  <a:pt x="8988021" y="1846630"/>
                </a:lnTo>
                <a:lnTo>
                  <a:pt x="0" y="18466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28CBD29-336A-883E-0E95-8C44A646304C}"/>
              </a:ext>
            </a:extLst>
          </p:cNvPr>
          <p:cNvSpPr/>
          <p:nvPr/>
        </p:nvSpPr>
        <p:spPr>
          <a:xfrm>
            <a:off x="1205795" y="1854055"/>
            <a:ext cx="2830285" cy="1034143"/>
          </a:xfrm>
          <a:prstGeom prst="ellipse">
            <a:avLst/>
          </a:prstGeom>
          <a:solidFill>
            <a:srgbClr val="36AB9C"/>
          </a:solidFill>
          <a:ln>
            <a:solidFill>
              <a:srgbClr val="36A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Make it eye catching </a:t>
            </a:r>
          </a:p>
        </p:txBody>
      </p:sp>
      <p:sp>
        <p:nvSpPr>
          <p:cNvPr id="6" name="Oval 5">
            <a:extLst>
              <a:ext uri="{FF2B5EF4-FFF2-40B4-BE49-F238E27FC236}">
                <a16:creationId xmlns:a16="http://schemas.microsoft.com/office/drawing/2014/main" id="{C1ADB9F6-8722-2B11-937B-FFD34C0413B4}"/>
              </a:ext>
            </a:extLst>
          </p:cNvPr>
          <p:cNvSpPr/>
          <p:nvPr/>
        </p:nvSpPr>
        <p:spPr>
          <a:xfrm>
            <a:off x="8743747" y="3274874"/>
            <a:ext cx="2830285" cy="1034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Provide freebies!</a:t>
            </a:r>
          </a:p>
        </p:txBody>
      </p:sp>
      <p:sp>
        <p:nvSpPr>
          <p:cNvPr id="7" name="Oval 6">
            <a:extLst>
              <a:ext uri="{FF2B5EF4-FFF2-40B4-BE49-F238E27FC236}">
                <a16:creationId xmlns:a16="http://schemas.microsoft.com/office/drawing/2014/main" id="{0382B8EC-DAD0-10D8-2444-90C8FCF707F9}"/>
              </a:ext>
            </a:extLst>
          </p:cNvPr>
          <p:cNvSpPr/>
          <p:nvPr/>
        </p:nvSpPr>
        <p:spPr>
          <a:xfrm>
            <a:off x="4477610" y="3074208"/>
            <a:ext cx="2830285" cy="103414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Have an activity, competition or game</a:t>
            </a:r>
          </a:p>
        </p:txBody>
      </p:sp>
      <p:sp>
        <p:nvSpPr>
          <p:cNvPr id="8" name="Oval 7">
            <a:extLst>
              <a:ext uri="{FF2B5EF4-FFF2-40B4-BE49-F238E27FC236}">
                <a16:creationId xmlns:a16="http://schemas.microsoft.com/office/drawing/2014/main" id="{22C89E38-DD4E-17DC-F6A8-B895373638C8}"/>
              </a:ext>
            </a:extLst>
          </p:cNvPr>
          <p:cNvSpPr/>
          <p:nvPr/>
        </p:nvSpPr>
        <p:spPr>
          <a:xfrm>
            <a:off x="4906938" y="4606329"/>
            <a:ext cx="3245480" cy="1148803"/>
          </a:xfrm>
          <a:prstGeom prst="ellipse">
            <a:avLst/>
          </a:prstGeom>
          <a:solidFill>
            <a:srgbClr val="36AB9C"/>
          </a:solidFill>
          <a:ln>
            <a:solidFill>
              <a:srgbClr val="36A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Banners or posters to demonstrate your club</a:t>
            </a:r>
          </a:p>
        </p:txBody>
      </p:sp>
      <p:sp>
        <p:nvSpPr>
          <p:cNvPr id="10" name="Oval 9">
            <a:extLst>
              <a:ext uri="{FF2B5EF4-FFF2-40B4-BE49-F238E27FC236}">
                <a16:creationId xmlns:a16="http://schemas.microsoft.com/office/drawing/2014/main" id="{061359BC-73E7-5AAC-F519-52C1BE47EF59}"/>
              </a:ext>
            </a:extLst>
          </p:cNvPr>
          <p:cNvSpPr/>
          <p:nvPr/>
        </p:nvSpPr>
        <p:spPr>
          <a:xfrm>
            <a:off x="617968" y="3572186"/>
            <a:ext cx="2830285" cy="103414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Wear merch (if you have it)</a:t>
            </a:r>
          </a:p>
        </p:txBody>
      </p:sp>
      <p:sp>
        <p:nvSpPr>
          <p:cNvPr id="11" name="Oval 10">
            <a:extLst>
              <a:ext uri="{FF2B5EF4-FFF2-40B4-BE49-F238E27FC236}">
                <a16:creationId xmlns:a16="http://schemas.microsoft.com/office/drawing/2014/main" id="{78DD6911-5CAF-5B3E-E489-848ED2546BB0}"/>
              </a:ext>
            </a:extLst>
          </p:cNvPr>
          <p:cNvSpPr/>
          <p:nvPr/>
        </p:nvSpPr>
        <p:spPr>
          <a:xfrm>
            <a:off x="1554138" y="5123154"/>
            <a:ext cx="2830285" cy="1034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Promote upcoming events &amp; activities</a:t>
            </a:r>
          </a:p>
        </p:txBody>
      </p:sp>
      <p:sp>
        <p:nvSpPr>
          <p:cNvPr id="12" name="Oval 11">
            <a:extLst>
              <a:ext uri="{FF2B5EF4-FFF2-40B4-BE49-F238E27FC236}">
                <a16:creationId xmlns:a16="http://schemas.microsoft.com/office/drawing/2014/main" id="{E50515A2-1586-676B-ABBE-6FE7D51046AA}"/>
              </a:ext>
            </a:extLst>
          </p:cNvPr>
          <p:cNvSpPr/>
          <p:nvPr/>
        </p:nvSpPr>
        <p:spPr>
          <a:xfrm>
            <a:off x="8459343" y="5248429"/>
            <a:ext cx="2830285" cy="103414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You can have music! (not too loud)</a:t>
            </a:r>
          </a:p>
        </p:txBody>
      </p:sp>
      <p:sp>
        <p:nvSpPr>
          <p:cNvPr id="13" name="TextBox 4">
            <a:extLst>
              <a:ext uri="{FF2B5EF4-FFF2-40B4-BE49-F238E27FC236}">
                <a16:creationId xmlns:a16="http://schemas.microsoft.com/office/drawing/2014/main" id="{3BB59BA8-DF15-66FD-5273-690E728D9304}"/>
              </a:ext>
            </a:extLst>
          </p:cNvPr>
          <p:cNvSpPr txBox="1"/>
          <p:nvPr/>
        </p:nvSpPr>
        <p:spPr>
          <a:xfrm>
            <a:off x="6529678" y="1729801"/>
            <a:ext cx="3478954" cy="881395"/>
          </a:xfrm>
          <a:prstGeom prst="rect">
            <a:avLst/>
          </a:prstGeom>
        </p:spPr>
        <p:txBody>
          <a:bodyPr wrap="square" lIns="0" tIns="0" rIns="0" bIns="0" rtlCol="0" anchor="t">
            <a:spAutoFit/>
          </a:bodyPr>
          <a:lstStyle/>
          <a:p>
            <a:pPr marL="0" marR="0" lvl="0" indent="0" algn="l" defTabSz="914400" rtl="0" eaLnBrk="1" fontAlgn="auto" latinLnBrk="0" hangingPunct="1">
              <a:lnSpc>
                <a:spcPts val="6650"/>
              </a:lnSpc>
              <a:spcBef>
                <a:spcPts val="0"/>
              </a:spcBef>
              <a:spcAft>
                <a:spcPts val="0"/>
              </a:spcAft>
              <a:buClrTx/>
              <a:buSzTx/>
              <a:buFontTx/>
              <a:buNone/>
              <a:tabLst/>
              <a:defRPr/>
            </a:pPr>
            <a:r>
              <a:rPr kumimoji="0" lang="en-US" sz="7000" b="0" i="0" u="none" strike="noStrike" kern="1200" cap="none" spc="-350" normalizeH="0" baseline="0" noProof="0" dirty="0">
                <a:ln>
                  <a:noFill/>
                </a:ln>
                <a:solidFill>
                  <a:srgbClr val="000000"/>
                </a:solidFill>
                <a:effectLst/>
                <a:uLnTx/>
                <a:uFillTx/>
                <a:latin typeface="League Spartan"/>
                <a:ea typeface="+mn-ea"/>
                <a:cs typeface="+mn-cs"/>
              </a:rPr>
              <a:t>Stand out!</a:t>
            </a:r>
          </a:p>
        </p:txBody>
      </p:sp>
      <p:pic>
        <p:nvPicPr>
          <p:cNvPr id="2" name="Audio Recording 7 Apr 2025 at 12:04:30">
            <a:hlinkClick r:id="" action="ppaction://media"/>
            <a:extLst>
              <a:ext uri="{FF2B5EF4-FFF2-40B4-BE49-F238E27FC236}">
                <a16:creationId xmlns:a16="http://schemas.microsoft.com/office/drawing/2014/main" id="{BD204037-7C3F-7B21-427F-CD90E2E47B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86352" y="1652613"/>
            <a:ext cx="812800" cy="812800"/>
          </a:xfrm>
          <a:prstGeom prst="rect">
            <a:avLst/>
          </a:prstGeom>
          <a:ln>
            <a:solidFill>
              <a:schemeClr val="accent2"/>
            </a:solidFill>
          </a:ln>
        </p:spPr>
      </p:pic>
      <p:pic>
        <p:nvPicPr>
          <p:cNvPr id="9" name="Audio Recording 7 Apr 2025 at 12:05:09">
            <a:hlinkClick r:id="" action="ppaction://media"/>
            <a:extLst>
              <a:ext uri="{FF2B5EF4-FFF2-40B4-BE49-F238E27FC236}">
                <a16:creationId xmlns:a16="http://schemas.microsoft.com/office/drawing/2014/main" id="{7344118C-56E5-2CA3-0A7E-939D3AE9E6B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266606" y="1651455"/>
            <a:ext cx="812800" cy="812800"/>
          </a:xfrm>
          <a:prstGeom prst="rect">
            <a:avLst/>
          </a:prstGeom>
          <a:ln>
            <a:solidFill>
              <a:schemeClr val="accent2"/>
            </a:solidFill>
          </a:ln>
        </p:spPr>
      </p:pic>
    </p:spTree>
    <p:extLst>
      <p:ext uri="{BB962C8B-B14F-4D97-AF65-F5344CB8AC3E}">
        <p14:creationId xmlns:p14="http://schemas.microsoft.com/office/powerpoint/2010/main" val="164561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6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90F5E5F-9CB6-AAC5-2BA4-7F9049128FAF}"/>
              </a:ext>
            </a:extLst>
          </p:cNvPr>
          <p:cNvSpPr/>
          <p:nvPr/>
        </p:nvSpPr>
        <p:spPr>
          <a:xfrm>
            <a:off x="6199986" y="0"/>
            <a:ext cx="5992014" cy="1231087"/>
          </a:xfrm>
          <a:custGeom>
            <a:avLst/>
            <a:gdLst/>
            <a:ahLst/>
            <a:cxnLst/>
            <a:rect l="l" t="t" r="r" b="b"/>
            <a:pathLst>
              <a:path w="8988021" h="1846630">
                <a:moveTo>
                  <a:pt x="0" y="0"/>
                </a:moveTo>
                <a:lnTo>
                  <a:pt x="8988021" y="0"/>
                </a:lnTo>
                <a:lnTo>
                  <a:pt x="8988021" y="1846630"/>
                </a:lnTo>
                <a:lnTo>
                  <a:pt x="0" y="1846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3">
            <a:extLst>
              <a:ext uri="{FF2B5EF4-FFF2-40B4-BE49-F238E27FC236}">
                <a16:creationId xmlns:a16="http://schemas.microsoft.com/office/drawing/2014/main" id="{576A0B32-8E72-A69D-1680-EF8E41BD4F81}"/>
              </a:ext>
            </a:extLst>
          </p:cNvPr>
          <p:cNvSpPr/>
          <p:nvPr/>
        </p:nvSpPr>
        <p:spPr>
          <a:xfrm>
            <a:off x="207972" y="125237"/>
            <a:ext cx="5992014" cy="1231087"/>
          </a:xfrm>
          <a:custGeom>
            <a:avLst/>
            <a:gdLst/>
            <a:ahLst/>
            <a:cxnLst/>
            <a:rect l="l" t="t" r="r" b="b"/>
            <a:pathLst>
              <a:path w="8988021" h="1846630">
                <a:moveTo>
                  <a:pt x="0" y="0"/>
                </a:moveTo>
                <a:lnTo>
                  <a:pt x="8988021" y="0"/>
                </a:lnTo>
                <a:lnTo>
                  <a:pt x="8988021" y="1846630"/>
                </a:lnTo>
                <a:lnTo>
                  <a:pt x="0" y="18466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28CBD29-336A-883E-0E95-8C44A646304C}"/>
              </a:ext>
            </a:extLst>
          </p:cNvPr>
          <p:cNvSpPr/>
          <p:nvPr/>
        </p:nvSpPr>
        <p:spPr>
          <a:xfrm>
            <a:off x="1205795" y="1854055"/>
            <a:ext cx="2830285" cy="1034143"/>
          </a:xfrm>
          <a:prstGeom prst="ellipse">
            <a:avLst/>
          </a:prstGeom>
          <a:solidFill>
            <a:srgbClr val="36AB9C"/>
          </a:solidFill>
          <a:ln>
            <a:solidFill>
              <a:srgbClr val="36A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Make a rota</a:t>
            </a:r>
          </a:p>
        </p:txBody>
      </p:sp>
      <p:sp>
        <p:nvSpPr>
          <p:cNvPr id="6" name="Oval 5">
            <a:extLst>
              <a:ext uri="{FF2B5EF4-FFF2-40B4-BE49-F238E27FC236}">
                <a16:creationId xmlns:a16="http://schemas.microsoft.com/office/drawing/2014/main" id="{C1ADB9F6-8722-2B11-937B-FFD34C0413B4}"/>
              </a:ext>
            </a:extLst>
          </p:cNvPr>
          <p:cNvSpPr/>
          <p:nvPr/>
        </p:nvSpPr>
        <p:spPr>
          <a:xfrm>
            <a:off x="8390242" y="3274874"/>
            <a:ext cx="3236780" cy="1199107"/>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Create posters – clear contact info &amp; social media links</a:t>
            </a:r>
          </a:p>
        </p:txBody>
      </p:sp>
      <p:sp>
        <p:nvSpPr>
          <p:cNvPr id="7" name="Oval 6">
            <a:extLst>
              <a:ext uri="{FF2B5EF4-FFF2-40B4-BE49-F238E27FC236}">
                <a16:creationId xmlns:a16="http://schemas.microsoft.com/office/drawing/2014/main" id="{0382B8EC-DAD0-10D8-2444-90C8FCF707F9}"/>
              </a:ext>
            </a:extLst>
          </p:cNvPr>
          <p:cNvSpPr/>
          <p:nvPr/>
        </p:nvSpPr>
        <p:spPr>
          <a:xfrm>
            <a:off x="4477610" y="3074208"/>
            <a:ext cx="2830285" cy="103414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Bring a link to the sign-up form</a:t>
            </a:r>
          </a:p>
        </p:txBody>
      </p:sp>
      <p:sp>
        <p:nvSpPr>
          <p:cNvPr id="8" name="Oval 7">
            <a:extLst>
              <a:ext uri="{FF2B5EF4-FFF2-40B4-BE49-F238E27FC236}">
                <a16:creationId xmlns:a16="http://schemas.microsoft.com/office/drawing/2014/main" id="{22C89E38-DD4E-17DC-F6A8-B895373638C8}"/>
              </a:ext>
            </a:extLst>
          </p:cNvPr>
          <p:cNvSpPr/>
          <p:nvPr/>
        </p:nvSpPr>
        <p:spPr>
          <a:xfrm>
            <a:off x="4460509" y="4701675"/>
            <a:ext cx="3478954" cy="1300815"/>
          </a:xfrm>
          <a:prstGeom prst="ellipse">
            <a:avLst/>
          </a:prstGeom>
          <a:solidFill>
            <a:srgbClr val="36AB9C"/>
          </a:solidFill>
          <a:ln>
            <a:solidFill>
              <a:srgbClr val="36A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Bring the A team – be confident, friendly &amp; enthusiastic</a:t>
            </a:r>
          </a:p>
        </p:txBody>
      </p:sp>
      <p:sp>
        <p:nvSpPr>
          <p:cNvPr id="10" name="Oval 9">
            <a:extLst>
              <a:ext uri="{FF2B5EF4-FFF2-40B4-BE49-F238E27FC236}">
                <a16:creationId xmlns:a16="http://schemas.microsoft.com/office/drawing/2014/main" id="{061359BC-73E7-5AAC-F519-52C1BE47EF59}"/>
              </a:ext>
            </a:extLst>
          </p:cNvPr>
          <p:cNvSpPr/>
          <p:nvPr/>
        </p:nvSpPr>
        <p:spPr>
          <a:xfrm>
            <a:off x="617968" y="3572186"/>
            <a:ext cx="2830285" cy="103414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Plan your key messages </a:t>
            </a:r>
          </a:p>
        </p:txBody>
      </p:sp>
      <p:sp>
        <p:nvSpPr>
          <p:cNvPr id="11" name="Oval 10">
            <a:extLst>
              <a:ext uri="{FF2B5EF4-FFF2-40B4-BE49-F238E27FC236}">
                <a16:creationId xmlns:a16="http://schemas.microsoft.com/office/drawing/2014/main" id="{78DD6911-5CAF-5B3E-E489-848ED2546BB0}"/>
              </a:ext>
            </a:extLst>
          </p:cNvPr>
          <p:cNvSpPr/>
          <p:nvPr/>
        </p:nvSpPr>
        <p:spPr>
          <a:xfrm>
            <a:off x="998966" y="5290317"/>
            <a:ext cx="2830285" cy="103414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Decide your membership fee</a:t>
            </a:r>
          </a:p>
        </p:txBody>
      </p:sp>
      <p:sp>
        <p:nvSpPr>
          <p:cNvPr id="12" name="Oval 11">
            <a:extLst>
              <a:ext uri="{FF2B5EF4-FFF2-40B4-BE49-F238E27FC236}">
                <a16:creationId xmlns:a16="http://schemas.microsoft.com/office/drawing/2014/main" id="{E50515A2-1586-676B-ABBE-6FE7D51046AA}"/>
              </a:ext>
            </a:extLst>
          </p:cNvPr>
          <p:cNvSpPr/>
          <p:nvPr/>
        </p:nvSpPr>
        <p:spPr>
          <a:xfrm>
            <a:off x="8459343" y="5248429"/>
            <a:ext cx="2830285" cy="103414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Remember to be sustainable!</a:t>
            </a:r>
          </a:p>
        </p:txBody>
      </p:sp>
      <p:sp>
        <p:nvSpPr>
          <p:cNvPr id="13" name="TextBox 4">
            <a:extLst>
              <a:ext uri="{FF2B5EF4-FFF2-40B4-BE49-F238E27FC236}">
                <a16:creationId xmlns:a16="http://schemas.microsoft.com/office/drawing/2014/main" id="{3BB59BA8-DF15-66FD-5273-690E728D9304}"/>
              </a:ext>
            </a:extLst>
          </p:cNvPr>
          <p:cNvSpPr txBox="1"/>
          <p:nvPr/>
        </p:nvSpPr>
        <p:spPr>
          <a:xfrm>
            <a:off x="6529678" y="1729801"/>
            <a:ext cx="3478954" cy="881395"/>
          </a:xfrm>
          <a:prstGeom prst="rect">
            <a:avLst/>
          </a:prstGeom>
        </p:spPr>
        <p:txBody>
          <a:bodyPr wrap="square" lIns="0" tIns="0" rIns="0" bIns="0" rtlCol="0" anchor="t">
            <a:spAutoFit/>
          </a:bodyPr>
          <a:lstStyle/>
          <a:p>
            <a:pPr marL="0" marR="0" lvl="0" indent="0" algn="l" defTabSz="914400" rtl="0" eaLnBrk="1" fontAlgn="auto" latinLnBrk="0" hangingPunct="1">
              <a:lnSpc>
                <a:spcPts val="6650"/>
              </a:lnSpc>
              <a:spcBef>
                <a:spcPts val="0"/>
              </a:spcBef>
              <a:spcAft>
                <a:spcPts val="0"/>
              </a:spcAft>
              <a:buClrTx/>
              <a:buSzTx/>
              <a:buFontTx/>
              <a:buNone/>
              <a:tabLst/>
              <a:defRPr/>
            </a:pPr>
            <a:r>
              <a:rPr kumimoji="0" lang="en-US" sz="7000" b="0" i="0" u="none" strike="noStrike" kern="1200" cap="none" spc="-350" normalizeH="0" baseline="0" noProof="0" dirty="0">
                <a:ln>
                  <a:noFill/>
                </a:ln>
                <a:solidFill>
                  <a:srgbClr val="000000"/>
                </a:solidFill>
                <a:effectLst/>
                <a:uLnTx/>
                <a:uFillTx/>
                <a:latin typeface="League Spartan"/>
                <a:ea typeface="+mn-ea"/>
                <a:cs typeface="+mn-cs"/>
              </a:rPr>
              <a:t>Prepare!</a:t>
            </a:r>
          </a:p>
        </p:txBody>
      </p:sp>
    </p:spTree>
    <p:extLst>
      <p:ext uri="{BB962C8B-B14F-4D97-AF65-F5344CB8AC3E}">
        <p14:creationId xmlns:p14="http://schemas.microsoft.com/office/powerpoint/2010/main" val="2871008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BE261-B4A4-B76E-BE54-42DDE0319B21}"/>
              </a:ext>
            </a:extLst>
          </p:cNvPr>
          <p:cNvSpPr>
            <a:spLocks noGrp="1"/>
          </p:cNvSpPr>
          <p:nvPr>
            <p:ph type="title"/>
          </p:nvPr>
        </p:nvSpPr>
        <p:spPr>
          <a:xfrm>
            <a:off x="6823878" y="741391"/>
            <a:ext cx="4491821" cy="1616203"/>
          </a:xfrm>
        </p:spPr>
        <p:txBody>
          <a:bodyPr anchor="b">
            <a:normAutofit/>
          </a:bodyPr>
          <a:lstStyle/>
          <a:p>
            <a:r>
              <a:rPr lang="en-GB" sz="3200" dirty="0"/>
              <a:t>Fresher’s fair checklist </a:t>
            </a:r>
          </a:p>
        </p:txBody>
      </p:sp>
      <p:pic>
        <p:nvPicPr>
          <p:cNvPr id="5" name="Picture 4" descr="Pen placed on top of a signature line">
            <a:extLst>
              <a:ext uri="{FF2B5EF4-FFF2-40B4-BE49-F238E27FC236}">
                <a16:creationId xmlns:a16="http://schemas.microsoft.com/office/drawing/2014/main" id="{3AA786C6-A45D-DC25-A905-9F21AE0FD06D}"/>
              </a:ext>
            </a:extLst>
          </p:cNvPr>
          <p:cNvPicPr>
            <a:picLocks noChangeAspect="1"/>
          </p:cNvPicPr>
          <p:nvPr/>
        </p:nvPicPr>
        <p:blipFill rotWithShape="1">
          <a:blip r:embed="rId2"/>
          <a:srcRect l="40667" r="-1" b="-1"/>
          <a:stretch/>
        </p:blipFill>
        <p:spPr>
          <a:xfrm>
            <a:off x="20" y="10"/>
            <a:ext cx="6095980" cy="6857990"/>
          </a:xfrm>
          <a:prstGeom prst="rect">
            <a:avLst/>
          </a:prstGeom>
        </p:spPr>
      </p:pic>
      <p:grpSp>
        <p:nvGrpSpPr>
          <p:cNvPr id="9" name="Group 8">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0" name="Rectangle 9">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5863F19-1FC7-C152-B0CB-B338DD989A73}"/>
              </a:ext>
            </a:extLst>
          </p:cNvPr>
          <p:cNvSpPr>
            <a:spLocks noGrp="1"/>
          </p:cNvSpPr>
          <p:nvPr>
            <p:ph idx="1"/>
          </p:nvPr>
        </p:nvSpPr>
        <p:spPr>
          <a:xfrm>
            <a:off x="6823877" y="2926880"/>
            <a:ext cx="4700068" cy="3661809"/>
          </a:xfrm>
        </p:spPr>
        <p:txBody>
          <a:bodyPr anchor="t">
            <a:normAutofit/>
          </a:bodyPr>
          <a:lstStyle/>
          <a:p>
            <a:r>
              <a:rPr lang="en-GB" sz="2000" dirty="0"/>
              <a:t>Make a plan! </a:t>
            </a:r>
          </a:p>
          <a:p>
            <a:r>
              <a:rPr lang="en-GB" sz="2000" dirty="0"/>
              <a:t>Complete the sign-up form to let us know you're coming (will be sent via email)</a:t>
            </a:r>
          </a:p>
          <a:p>
            <a:r>
              <a:rPr lang="en-GB" sz="2000" dirty="0"/>
              <a:t>Request any items you need to purchase from your budget (include cost and a purchase link (if applicable)) </a:t>
            </a:r>
          </a:p>
          <a:p>
            <a:r>
              <a:rPr lang="en-GB" sz="2000" dirty="0"/>
              <a:t>Develop your own materials e.g. annual calendar / posters </a:t>
            </a:r>
          </a:p>
        </p:txBody>
      </p:sp>
      <p:sp>
        <p:nvSpPr>
          <p:cNvPr id="6" name="Freeform 3">
            <a:extLst>
              <a:ext uri="{FF2B5EF4-FFF2-40B4-BE49-F238E27FC236}">
                <a16:creationId xmlns:a16="http://schemas.microsoft.com/office/drawing/2014/main" id="{18BBBA48-A0BC-5623-69BA-0BF8C2E73729}"/>
              </a:ext>
            </a:extLst>
          </p:cNvPr>
          <p:cNvSpPr/>
          <p:nvPr/>
        </p:nvSpPr>
        <p:spPr>
          <a:xfrm>
            <a:off x="6096000" y="0"/>
            <a:ext cx="6096000" cy="1209822"/>
          </a:xfrm>
          <a:custGeom>
            <a:avLst/>
            <a:gdLst/>
            <a:ahLst/>
            <a:cxnLst/>
            <a:rect l="l" t="t" r="r" b="b"/>
            <a:pathLst>
              <a:path w="8988021" h="1846630">
                <a:moveTo>
                  <a:pt x="0" y="0"/>
                </a:moveTo>
                <a:lnTo>
                  <a:pt x="8988021" y="0"/>
                </a:lnTo>
                <a:lnTo>
                  <a:pt x="8988021" y="1846630"/>
                </a:lnTo>
                <a:lnTo>
                  <a:pt x="0" y="184663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30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49A31E-CC47-ABAB-6F67-593A6644451D}"/>
              </a:ext>
            </a:extLst>
          </p:cNvPr>
          <p:cNvPicPr>
            <a:picLocks noChangeAspect="1"/>
          </p:cNvPicPr>
          <p:nvPr/>
        </p:nvPicPr>
        <p:blipFill>
          <a:blip r:embed="rId4"/>
          <a:stretch>
            <a:fillRect/>
          </a:stretch>
        </p:blipFill>
        <p:spPr>
          <a:xfrm rot="379609">
            <a:off x="5369715" y="2806954"/>
            <a:ext cx="6843242" cy="3841119"/>
          </a:xfrm>
          <a:prstGeom prst="rect">
            <a:avLst/>
          </a:prstGeom>
        </p:spPr>
      </p:pic>
      <p:pic>
        <p:nvPicPr>
          <p:cNvPr id="4" name="Picture 3">
            <a:extLst>
              <a:ext uri="{FF2B5EF4-FFF2-40B4-BE49-F238E27FC236}">
                <a16:creationId xmlns:a16="http://schemas.microsoft.com/office/drawing/2014/main" id="{9820AA04-2D5C-B4A4-F64F-9028A81EAD56}"/>
              </a:ext>
            </a:extLst>
          </p:cNvPr>
          <p:cNvPicPr>
            <a:picLocks noChangeAspect="1"/>
          </p:cNvPicPr>
          <p:nvPr/>
        </p:nvPicPr>
        <p:blipFill>
          <a:blip r:embed="rId5"/>
          <a:stretch>
            <a:fillRect/>
          </a:stretch>
        </p:blipFill>
        <p:spPr>
          <a:xfrm rot="20744071">
            <a:off x="209737" y="496512"/>
            <a:ext cx="6578547" cy="3654153"/>
          </a:xfrm>
          <a:prstGeom prst="rect">
            <a:avLst/>
          </a:prstGeom>
        </p:spPr>
      </p:pic>
      <p:pic>
        <p:nvPicPr>
          <p:cNvPr id="2" name="Audio Recording 7 Apr 2025 at 12:07:06">
            <a:hlinkClick r:id="" action="ppaction://media"/>
            <a:extLst>
              <a:ext uri="{FF2B5EF4-FFF2-40B4-BE49-F238E27FC236}">
                <a16:creationId xmlns:a16="http://schemas.microsoft.com/office/drawing/2014/main" id="{8A7C6722-375F-DFA0-6109-F613096FC9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85354" y="279157"/>
            <a:ext cx="812800" cy="812800"/>
          </a:xfrm>
          <a:prstGeom prst="rect">
            <a:avLst/>
          </a:prstGeom>
          <a:ln>
            <a:solidFill>
              <a:schemeClr val="accent2"/>
            </a:solidFill>
          </a:ln>
        </p:spPr>
      </p:pic>
    </p:spTree>
    <p:extLst>
      <p:ext uri="{BB962C8B-B14F-4D97-AF65-F5344CB8AC3E}">
        <p14:creationId xmlns:p14="http://schemas.microsoft.com/office/powerpoint/2010/main" val="425316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BC7E90-81C2-C44A-188F-C2739BB7649A}"/>
              </a:ext>
            </a:extLst>
          </p:cNvPr>
          <p:cNvSpPr>
            <a:spLocks noGrp="1"/>
          </p:cNvSpPr>
          <p:nvPr>
            <p:ph type="title"/>
          </p:nvPr>
        </p:nvSpPr>
        <p:spPr>
          <a:xfrm>
            <a:off x="761799" y="479698"/>
            <a:ext cx="5334197" cy="1708242"/>
          </a:xfrm>
        </p:spPr>
        <p:txBody>
          <a:bodyPr anchor="ctr">
            <a:normAutofit/>
          </a:bodyPr>
          <a:lstStyle/>
          <a:p>
            <a:r>
              <a:rPr lang="en-GB" sz="4000" dirty="0"/>
              <a:t>Planning events – </a:t>
            </a:r>
            <a:r>
              <a:rPr lang="en-GB" sz="4000" b="1" dirty="0">
                <a:solidFill>
                  <a:schemeClr val="accent5"/>
                </a:solidFill>
              </a:rPr>
              <a:t>quick task</a:t>
            </a:r>
          </a:p>
        </p:txBody>
      </p:sp>
      <p:sp>
        <p:nvSpPr>
          <p:cNvPr id="3" name="Content Placeholder 2">
            <a:extLst>
              <a:ext uri="{FF2B5EF4-FFF2-40B4-BE49-F238E27FC236}">
                <a16:creationId xmlns:a16="http://schemas.microsoft.com/office/drawing/2014/main" id="{C4E5DE14-F835-6108-AF34-D494E41271E6}"/>
              </a:ext>
            </a:extLst>
          </p:cNvPr>
          <p:cNvSpPr>
            <a:spLocks noGrp="1"/>
          </p:cNvSpPr>
          <p:nvPr>
            <p:ph idx="1"/>
          </p:nvPr>
        </p:nvSpPr>
        <p:spPr>
          <a:xfrm>
            <a:off x="761799" y="2307775"/>
            <a:ext cx="5334197" cy="4070527"/>
          </a:xfrm>
        </p:spPr>
        <p:txBody>
          <a:bodyPr anchor="ctr">
            <a:normAutofit fontScale="85000" lnSpcReduction="20000"/>
          </a:bodyPr>
          <a:lstStyle/>
          <a:p>
            <a:pPr marL="0" indent="0">
              <a:buNone/>
            </a:pPr>
            <a:r>
              <a:rPr lang="en-GB" sz="2000" b="1" dirty="0"/>
              <a:t>5 minutes </a:t>
            </a:r>
            <a:r>
              <a:rPr lang="en-GB" sz="2000" dirty="0"/>
              <a:t>to outline </a:t>
            </a:r>
            <a:r>
              <a:rPr lang="en-GB" sz="2000" b="1" dirty="0"/>
              <a:t>3 </a:t>
            </a:r>
            <a:r>
              <a:rPr lang="en-GB" sz="2000" dirty="0"/>
              <a:t>activities that you could run next year…</a:t>
            </a:r>
          </a:p>
          <a:p>
            <a:endParaRPr lang="en-GB" sz="2000" dirty="0"/>
          </a:p>
          <a:p>
            <a:pPr marL="0" indent="0">
              <a:buNone/>
            </a:pPr>
            <a:r>
              <a:rPr lang="en-GB" sz="2000" b="1" dirty="0"/>
              <a:t>Ideas:</a:t>
            </a:r>
          </a:p>
          <a:p>
            <a:r>
              <a:rPr lang="en-GB" sz="2000" dirty="0"/>
              <a:t>Zoo trip</a:t>
            </a:r>
          </a:p>
          <a:p>
            <a:r>
              <a:rPr lang="en-GB" sz="2000" dirty="0"/>
              <a:t>Fundraisers – bake sale / photo contest </a:t>
            </a:r>
          </a:p>
          <a:p>
            <a:r>
              <a:rPr lang="en-GB" sz="2000" dirty="0"/>
              <a:t>Craft social </a:t>
            </a:r>
          </a:p>
          <a:p>
            <a:r>
              <a:rPr lang="en-GB" sz="2000" dirty="0"/>
              <a:t>Movie nights – blow up screen in the Lounge </a:t>
            </a:r>
          </a:p>
          <a:p>
            <a:r>
              <a:rPr lang="en-GB" sz="2000" dirty="0"/>
              <a:t>Coffee &amp; chats </a:t>
            </a:r>
          </a:p>
          <a:p>
            <a:r>
              <a:rPr lang="en-GB" sz="2000" dirty="0"/>
              <a:t>Build a hedgehog house </a:t>
            </a:r>
          </a:p>
          <a:p>
            <a:r>
              <a:rPr lang="en-GB" sz="2000" dirty="0"/>
              <a:t>Study sessions</a:t>
            </a:r>
          </a:p>
          <a:p>
            <a:r>
              <a:rPr lang="en-GB" sz="2000" dirty="0"/>
              <a:t>Host a ball! </a:t>
            </a:r>
          </a:p>
          <a:p>
            <a:r>
              <a:rPr lang="en-GB" sz="2000" dirty="0"/>
              <a:t>Marine mammal first aid</a:t>
            </a:r>
          </a:p>
          <a:p>
            <a:endParaRPr lang="en-GB" sz="2000" dirty="0"/>
          </a:p>
        </p:txBody>
      </p:sp>
      <p:pic>
        <p:nvPicPr>
          <p:cNvPr id="5" name="Picture 4" descr="Teens having coffee and talking">
            <a:extLst>
              <a:ext uri="{FF2B5EF4-FFF2-40B4-BE49-F238E27FC236}">
                <a16:creationId xmlns:a16="http://schemas.microsoft.com/office/drawing/2014/main" id="{59AC0D08-10AD-0D1D-6DE1-E36A58435D3D}"/>
              </a:ext>
            </a:extLst>
          </p:cNvPr>
          <p:cNvPicPr>
            <a:picLocks noChangeAspect="1"/>
          </p:cNvPicPr>
          <p:nvPr/>
        </p:nvPicPr>
        <p:blipFill>
          <a:blip r:embed="rId2" cstate="print">
            <a:extLst>
              <a:ext uri="{28A0092B-C50C-407E-A947-70E740481C1C}">
                <a14:useLocalDpi xmlns:a14="http://schemas.microsoft.com/office/drawing/2010/main" val="0"/>
              </a:ext>
            </a:extLst>
          </a:blip>
          <a:srcRect l="24076" r="24076"/>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345861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at a convention&#10;&#10;AI-generated content may be incorrect.">
            <a:extLst>
              <a:ext uri="{FF2B5EF4-FFF2-40B4-BE49-F238E27FC236}">
                <a16:creationId xmlns:a16="http://schemas.microsoft.com/office/drawing/2014/main" id="{EE1CBB97-C416-4DD1-64B2-206E60ABD852}"/>
              </a:ext>
            </a:extLst>
          </p:cNvPr>
          <p:cNvPicPr>
            <a:picLocks noChangeAspect="1"/>
          </p:cNvPicPr>
          <p:nvPr/>
        </p:nvPicPr>
        <p:blipFill>
          <a:blip r:embed="rId2" cstate="print">
            <a:extLst>
              <a:ext uri="{28A0092B-C50C-407E-A947-70E740481C1C}">
                <a14:useLocalDpi xmlns:a14="http://schemas.microsoft.com/office/drawing/2010/main" val="0"/>
              </a:ext>
            </a:extLst>
          </a:blip>
          <a:srcRect t="881"/>
          <a:stretch/>
        </p:blipFill>
        <p:spPr bwMode="auto">
          <a:xfrm>
            <a:off x="20" y="10"/>
            <a:ext cx="12191981" cy="6857990"/>
          </a:xfrm>
          <a:prstGeom prst="rect">
            <a:avLst/>
          </a:prstGeom>
          <a:noFill/>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53A5E1-C78D-4859-62F6-60417297C3C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solidFill>
                  <a:schemeClr val="bg1"/>
                </a:solidFill>
              </a:rPr>
              <a:t>Opportunities Fair!! – YOU’RE INVITED!</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C9F6DB-A3B3-2212-6E71-FE9EAC769F75}"/>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solidFill>
                  <a:schemeClr val="bg1"/>
                </a:solidFill>
              </a:rPr>
              <a:t>29th April 11am-2pm (Sascha has sent email with more info)</a:t>
            </a:r>
          </a:p>
        </p:txBody>
      </p:sp>
    </p:spTree>
    <p:extLst>
      <p:ext uri="{BB962C8B-B14F-4D97-AF65-F5344CB8AC3E}">
        <p14:creationId xmlns:p14="http://schemas.microsoft.com/office/powerpoint/2010/main" val="3776244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star trophies">
            <a:extLst>
              <a:ext uri="{FF2B5EF4-FFF2-40B4-BE49-F238E27FC236}">
                <a16:creationId xmlns:a16="http://schemas.microsoft.com/office/drawing/2014/main" id="{6C21F228-6A18-2CDD-9D63-BB7203159B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5FB3016-716A-3E52-069E-C5C138251363}"/>
              </a:ext>
            </a:extLst>
          </p:cNvPr>
          <p:cNvSpPr>
            <a:spLocks noGrp="1"/>
          </p:cNvSpPr>
          <p:nvPr>
            <p:ph idx="1"/>
          </p:nvPr>
        </p:nvSpPr>
        <p:spPr>
          <a:xfrm>
            <a:off x="7531610" y="2434201"/>
            <a:ext cx="4196102" cy="3742762"/>
          </a:xfrm>
        </p:spPr>
        <p:txBody>
          <a:bodyPr>
            <a:normAutofit/>
          </a:bodyPr>
          <a:lstStyle/>
          <a:p>
            <a:pPr marL="0" indent="0">
              <a:buNone/>
            </a:pPr>
            <a:r>
              <a:rPr lang="en-GB" sz="3200" b="1" dirty="0"/>
              <a:t>HSU </a:t>
            </a:r>
            <a:r>
              <a:rPr lang="en-GB" sz="3200" b="1" dirty="0" err="1"/>
              <a:t>StAR</a:t>
            </a:r>
            <a:r>
              <a:rPr lang="en-GB" sz="3200" b="1" dirty="0"/>
              <a:t> Awards – in May every year</a:t>
            </a:r>
          </a:p>
          <a:p>
            <a:endParaRPr lang="en-GB" sz="2000" dirty="0"/>
          </a:p>
          <a:p>
            <a:pPr marL="0" indent="0">
              <a:buNone/>
            </a:pPr>
            <a:r>
              <a:rPr lang="en-GB" b="1" dirty="0"/>
              <a:t>“Committee of The Year”</a:t>
            </a:r>
          </a:p>
        </p:txBody>
      </p:sp>
    </p:spTree>
    <p:extLst>
      <p:ext uri="{BB962C8B-B14F-4D97-AF65-F5344CB8AC3E}">
        <p14:creationId xmlns:p14="http://schemas.microsoft.com/office/powerpoint/2010/main" val="2066603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miling students chatting in school corridor">
            <a:extLst>
              <a:ext uri="{FF2B5EF4-FFF2-40B4-BE49-F238E27FC236}">
                <a16:creationId xmlns:a16="http://schemas.microsoft.com/office/drawing/2014/main" id="{89720481-B06A-ABEF-D657-4E1B991BC8F1}"/>
              </a:ext>
            </a:extLst>
          </p:cNvPr>
          <p:cNvPicPr>
            <a:picLocks noChangeAspect="1"/>
          </p:cNvPicPr>
          <p:nvPr/>
        </p:nvPicPr>
        <p:blipFill>
          <a:blip r:embed="rId3" cstate="print">
            <a:extLst>
              <a:ext uri="{28A0092B-C50C-407E-A947-70E740481C1C}">
                <a14:useLocalDpi xmlns:a14="http://schemas.microsoft.com/office/drawing/2010/main" val="0"/>
              </a:ext>
            </a:extLst>
          </a:blip>
          <a:srcRect t="7835" b="7835"/>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66C88-282D-D916-87DD-64AE6BBD965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Icebreaker</a:t>
            </a:r>
          </a:p>
        </p:txBody>
      </p:sp>
      <p:grpSp>
        <p:nvGrpSpPr>
          <p:cNvPr id="15" name="Group 14">
            <a:extLst>
              <a:ext uri="{FF2B5EF4-FFF2-40B4-BE49-F238E27FC236}">
                <a16:creationId xmlns:a16="http://schemas.microsoft.com/office/drawing/2014/main" id="{1F41F853-638C-16F6-3814-45676011B0A1}"/>
              </a:ext>
            </a:extLst>
          </p:cNvPr>
          <p:cNvGrpSpPr/>
          <p:nvPr/>
        </p:nvGrpSpPr>
        <p:grpSpPr>
          <a:xfrm>
            <a:off x="8926485" y="3792550"/>
            <a:ext cx="2404997" cy="2404997"/>
            <a:chOff x="8926485" y="3792550"/>
            <a:chExt cx="2404997" cy="2404997"/>
          </a:xfrm>
        </p:grpSpPr>
        <p:sp>
          <p:nvSpPr>
            <p:cNvPr id="6" name="Oval 5">
              <a:extLst>
                <a:ext uri="{FF2B5EF4-FFF2-40B4-BE49-F238E27FC236}">
                  <a16:creationId xmlns:a16="http://schemas.microsoft.com/office/drawing/2014/main" id="{7FB00AC6-D8D3-089D-D341-9E04B4BE8501}"/>
                </a:ext>
              </a:extLst>
            </p:cNvPr>
            <p:cNvSpPr/>
            <p:nvPr/>
          </p:nvSpPr>
          <p:spPr>
            <a:xfrm>
              <a:off x="8926485" y="3792550"/>
              <a:ext cx="2404997" cy="2404997"/>
            </a:xfrm>
            <a:prstGeom prst="ellipse">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0D399C1A-AA6F-7AED-8B54-77A4EB74F956}"/>
                </a:ext>
              </a:extLst>
            </p:cNvPr>
            <p:cNvCxnSpPr/>
            <p:nvPr/>
          </p:nvCxnSpPr>
          <p:spPr>
            <a:xfrm flipV="1">
              <a:off x="10136936" y="4396636"/>
              <a:ext cx="0" cy="7560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80D8641C-F2D9-CC1E-66C0-EDBCFE5678A0}"/>
              </a:ext>
            </a:extLst>
          </p:cNvPr>
          <p:cNvSpPr txBox="1"/>
          <p:nvPr/>
        </p:nvSpPr>
        <p:spPr>
          <a:xfrm>
            <a:off x="9966145" y="3852562"/>
            <a:ext cx="325675" cy="461665"/>
          </a:xfrm>
          <a:prstGeom prst="rect">
            <a:avLst/>
          </a:prstGeom>
          <a:noFill/>
        </p:spPr>
        <p:txBody>
          <a:bodyPr wrap="square" rtlCol="0">
            <a:spAutoFit/>
          </a:bodyPr>
          <a:lstStyle/>
          <a:p>
            <a:r>
              <a:rPr lang="en-GB" sz="2400" b="1" dirty="0"/>
              <a:t>0</a:t>
            </a:r>
            <a:endParaRPr lang="en-GB" b="1" dirty="0"/>
          </a:p>
        </p:txBody>
      </p:sp>
      <p:sp>
        <p:nvSpPr>
          <p:cNvPr id="12" name="TextBox 11">
            <a:extLst>
              <a:ext uri="{FF2B5EF4-FFF2-40B4-BE49-F238E27FC236}">
                <a16:creationId xmlns:a16="http://schemas.microsoft.com/office/drawing/2014/main" id="{1CAC4F03-59A3-C205-D5A2-70BCD3C679C5}"/>
              </a:ext>
            </a:extLst>
          </p:cNvPr>
          <p:cNvSpPr txBox="1"/>
          <p:nvPr/>
        </p:nvSpPr>
        <p:spPr>
          <a:xfrm>
            <a:off x="9867627" y="5666676"/>
            <a:ext cx="538618" cy="461665"/>
          </a:xfrm>
          <a:prstGeom prst="rect">
            <a:avLst/>
          </a:prstGeom>
          <a:noFill/>
        </p:spPr>
        <p:txBody>
          <a:bodyPr wrap="square" rtlCol="0">
            <a:spAutoFit/>
          </a:bodyPr>
          <a:lstStyle/>
          <a:p>
            <a:r>
              <a:rPr lang="en-GB" sz="2400" b="1" dirty="0"/>
              <a:t>30</a:t>
            </a:r>
            <a:endParaRPr lang="en-GB" b="1" dirty="0"/>
          </a:p>
        </p:txBody>
      </p:sp>
      <p:sp>
        <p:nvSpPr>
          <p:cNvPr id="13" name="TextBox 12">
            <a:extLst>
              <a:ext uri="{FF2B5EF4-FFF2-40B4-BE49-F238E27FC236}">
                <a16:creationId xmlns:a16="http://schemas.microsoft.com/office/drawing/2014/main" id="{42431092-287E-0C65-4C82-CBB7DA79E0CA}"/>
              </a:ext>
            </a:extLst>
          </p:cNvPr>
          <p:cNvSpPr txBox="1"/>
          <p:nvPr/>
        </p:nvSpPr>
        <p:spPr>
          <a:xfrm>
            <a:off x="10790545" y="4700420"/>
            <a:ext cx="540937" cy="461665"/>
          </a:xfrm>
          <a:prstGeom prst="rect">
            <a:avLst/>
          </a:prstGeom>
          <a:noFill/>
        </p:spPr>
        <p:txBody>
          <a:bodyPr wrap="square" rtlCol="0">
            <a:spAutoFit/>
          </a:bodyPr>
          <a:lstStyle/>
          <a:p>
            <a:r>
              <a:rPr lang="en-GB" sz="2400" b="1" dirty="0"/>
              <a:t>15</a:t>
            </a:r>
            <a:endParaRPr lang="en-GB" b="1" dirty="0"/>
          </a:p>
        </p:txBody>
      </p:sp>
      <p:sp>
        <p:nvSpPr>
          <p:cNvPr id="14" name="TextBox 13">
            <a:extLst>
              <a:ext uri="{FF2B5EF4-FFF2-40B4-BE49-F238E27FC236}">
                <a16:creationId xmlns:a16="http://schemas.microsoft.com/office/drawing/2014/main" id="{1F3388BD-E7AF-B7C4-A756-9A06837FD354}"/>
              </a:ext>
            </a:extLst>
          </p:cNvPr>
          <p:cNvSpPr txBox="1"/>
          <p:nvPr/>
        </p:nvSpPr>
        <p:spPr>
          <a:xfrm>
            <a:off x="8953792" y="4690971"/>
            <a:ext cx="540937" cy="461665"/>
          </a:xfrm>
          <a:prstGeom prst="rect">
            <a:avLst/>
          </a:prstGeom>
          <a:noFill/>
        </p:spPr>
        <p:txBody>
          <a:bodyPr wrap="square" rtlCol="0">
            <a:spAutoFit/>
          </a:bodyPr>
          <a:lstStyle/>
          <a:p>
            <a:r>
              <a:rPr lang="en-GB" sz="2400" b="1" dirty="0"/>
              <a:t>45</a:t>
            </a:r>
            <a:endParaRPr lang="en-GB" b="1" dirty="0"/>
          </a:p>
        </p:txBody>
      </p:sp>
    </p:spTree>
    <p:extLst>
      <p:ext uri="{BB962C8B-B14F-4D97-AF65-F5344CB8AC3E}">
        <p14:creationId xmlns:p14="http://schemas.microsoft.com/office/powerpoint/2010/main" val="10946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59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4F497-33C5-DB13-9F4C-3C68EEA2CDDE}"/>
              </a:ext>
            </a:extLst>
          </p:cNvPr>
          <p:cNvPicPr>
            <a:picLocks noChangeAspect="1"/>
          </p:cNvPicPr>
          <p:nvPr/>
        </p:nvPicPr>
        <p:blipFill>
          <a:blip r:embed="rId2"/>
          <a:stretch>
            <a:fillRect/>
          </a:stretch>
        </p:blipFill>
        <p:spPr>
          <a:xfrm>
            <a:off x="5464098" y="2911859"/>
            <a:ext cx="4062527" cy="4000503"/>
          </a:xfrm>
          <a:prstGeom prst="rect">
            <a:avLst/>
          </a:prstGeom>
        </p:spPr>
      </p:pic>
      <p:pic>
        <p:nvPicPr>
          <p:cNvPr id="4" name="Picture 3">
            <a:extLst>
              <a:ext uri="{FF2B5EF4-FFF2-40B4-BE49-F238E27FC236}">
                <a16:creationId xmlns:a16="http://schemas.microsoft.com/office/drawing/2014/main" id="{1C9AF5FF-C4E3-0803-F299-C7F9D1DA3CBF}"/>
              </a:ext>
            </a:extLst>
          </p:cNvPr>
          <p:cNvPicPr>
            <a:picLocks noChangeAspect="1"/>
          </p:cNvPicPr>
          <p:nvPr/>
        </p:nvPicPr>
        <p:blipFill>
          <a:blip r:embed="rId3"/>
          <a:stretch>
            <a:fillRect/>
          </a:stretch>
        </p:blipFill>
        <p:spPr>
          <a:xfrm>
            <a:off x="903249" y="0"/>
            <a:ext cx="9121698" cy="2986485"/>
          </a:xfrm>
          <a:prstGeom prst="rect">
            <a:avLst/>
          </a:prstGeom>
        </p:spPr>
      </p:pic>
      <p:sp>
        <p:nvSpPr>
          <p:cNvPr id="5" name="Arrow: Pentagon 4">
            <a:extLst>
              <a:ext uri="{FF2B5EF4-FFF2-40B4-BE49-F238E27FC236}">
                <a16:creationId xmlns:a16="http://schemas.microsoft.com/office/drawing/2014/main" id="{3AFCF82A-5DE5-389C-DAEE-EC0EBF7005E6}"/>
              </a:ext>
            </a:extLst>
          </p:cNvPr>
          <p:cNvSpPr/>
          <p:nvPr/>
        </p:nvSpPr>
        <p:spPr>
          <a:xfrm>
            <a:off x="228833" y="3289607"/>
            <a:ext cx="4873084" cy="3245005"/>
          </a:xfrm>
          <a:prstGeom prst="homePlate">
            <a:avLst/>
          </a:prstGeom>
          <a:solidFill>
            <a:srgbClr val="1EA4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1" kern="1200" dirty="0">
              <a:solidFill>
                <a:srgbClr val="FFFFFF"/>
              </a:solidFill>
              <a:latin typeface="+mj-lt"/>
              <a:ea typeface="+mj-ea"/>
              <a:cs typeface="+mj-cs"/>
            </a:endParaRPr>
          </a:p>
          <a:p>
            <a:pPr algn="ctr"/>
            <a:endParaRPr lang="en-US" sz="3200" b="1" kern="1200" dirty="0">
              <a:solidFill>
                <a:srgbClr val="FFFFFF"/>
              </a:solidFill>
              <a:latin typeface="+mj-lt"/>
              <a:ea typeface="+mj-ea"/>
              <a:cs typeface="+mj-cs"/>
            </a:endParaRPr>
          </a:p>
          <a:p>
            <a:pPr algn="ctr"/>
            <a:r>
              <a:rPr lang="en-US" sz="3200" b="1" kern="1200" dirty="0">
                <a:solidFill>
                  <a:srgbClr val="FFFFFF"/>
                </a:solidFill>
                <a:latin typeface="+mj-lt"/>
                <a:ea typeface="+mj-ea"/>
                <a:cs typeface="+mj-cs"/>
              </a:rPr>
              <a:t>Have a look at the C</a:t>
            </a:r>
            <a:r>
              <a:rPr lang="en-US" sz="3200" b="1" dirty="0">
                <a:solidFill>
                  <a:srgbClr val="FFFFFF"/>
                </a:solidFill>
                <a:latin typeface="+mj-lt"/>
                <a:ea typeface="+mj-ea"/>
                <a:cs typeface="+mj-cs"/>
              </a:rPr>
              <a:t>ommittee Hub</a:t>
            </a:r>
            <a:r>
              <a:rPr lang="en-US" sz="3200" b="1" kern="1200" dirty="0">
                <a:solidFill>
                  <a:srgbClr val="FFFFFF"/>
                </a:solidFill>
                <a:latin typeface="+mj-lt"/>
                <a:ea typeface="+mj-ea"/>
                <a:cs typeface="+mj-cs"/>
              </a:rPr>
              <a:t> on the SU Website – all supporting docs on there </a:t>
            </a:r>
          </a:p>
          <a:p>
            <a:pPr algn="ctr"/>
            <a:endParaRPr lang="en-GB" sz="3200" dirty="0"/>
          </a:p>
          <a:p>
            <a:pPr algn="ctr"/>
            <a:endParaRPr lang="en-GB" sz="3200" dirty="0"/>
          </a:p>
        </p:txBody>
      </p:sp>
    </p:spTree>
    <p:extLst>
      <p:ext uri="{BB962C8B-B14F-4D97-AF65-F5344CB8AC3E}">
        <p14:creationId xmlns:p14="http://schemas.microsoft.com/office/powerpoint/2010/main" val="1723535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ubble sheet test paper and pencil">
            <a:extLst>
              <a:ext uri="{FF2B5EF4-FFF2-40B4-BE49-F238E27FC236}">
                <a16:creationId xmlns:a16="http://schemas.microsoft.com/office/drawing/2014/main" id="{49AB7A87-2CD8-6C2C-8CE5-790ED0F12711}"/>
              </a:ext>
            </a:extLst>
          </p:cNvPr>
          <p:cNvPicPr>
            <a:picLocks noChangeAspect="1"/>
          </p:cNvPicPr>
          <p:nvPr/>
        </p:nvPicPr>
        <p:blipFill rotWithShape="1">
          <a:blip r:embed="rId2">
            <a:alphaModFix amt="50000"/>
          </a:blip>
          <a:srcRect t="5252" b="8209"/>
          <a:stretch/>
        </p:blipFill>
        <p:spPr>
          <a:xfrm>
            <a:off x="20" y="-22301"/>
            <a:ext cx="12191980" cy="6857999"/>
          </a:xfrm>
          <a:prstGeom prst="rect">
            <a:avLst/>
          </a:prstGeom>
        </p:spPr>
      </p:pic>
      <p:sp>
        <p:nvSpPr>
          <p:cNvPr id="2" name="Title 1">
            <a:extLst>
              <a:ext uri="{FF2B5EF4-FFF2-40B4-BE49-F238E27FC236}">
                <a16:creationId xmlns:a16="http://schemas.microsoft.com/office/drawing/2014/main" id="{A023993F-985F-8DB5-D6B2-3CD2B09DAC93}"/>
              </a:ext>
            </a:extLst>
          </p:cNvPr>
          <p:cNvSpPr>
            <a:spLocks noGrp="1"/>
          </p:cNvSpPr>
          <p:nvPr>
            <p:ph type="title"/>
          </p:nvPr>
        </p:nvSpPr>
        <p:spPr>
          <a:xfrm>
            <a:off x="3222171" y="1100061"/>
            <a:ext cx="9144000" cy="2900518"/>
          </a:xfrm>
        </p:spPr>
        <p:txBody>
          <a:bodyPr vert="horz" lIns="91440" tIns="45720" rIns="91440" bIns="45720" rtlCol="0" anchor="b">
            <a:normAutofit/>
          </a:bodyPr>
          <a:lstStyle/>
          <a:p>
            <a:pPr algn="ctr"/>
            <a:r>
              <a:rPr lang="en-US" sz="6000" dirty="0">
                <a:solidFill>
                  <a:srgbClr val="FFFFFF"/>
                </a:solidFill>
              </a:rPr>
              <a:t>Quiz </a:t>
            </a:r>
          </a:p>
        </p:txBody>
      </p:sp>
      <p:pic>
        <p:nvPicPr>
          <p:cNvPr id="6" name="Picture 5">
            <a:extLst>
              <a:ext uri="{FF2B5EF4-FFF2-40B4-BE49-F238E27FC236}">
                <a16:creationId xmlns:a16="http://schemas.microsoft.com/office/drawing/2014/main" id="{CB8B20ED-A56A-FF82-90E0-6B711CAD5905}"/>
              </a:ext>
            </a:extLst>
          </p:cNvPr>
          <p:cNvPicPr>
            <a:picLocks noChangeAspect="1"/>
          </p:cNvPicPr>
          <p:nvPr/>
        </p:nvPicPr>
        <p:blipFill>
          <a:blip r:embed="rId3"/>
          <a:stretch>
            <a:fillRect/>
          </a:stretch>
        </p:blipFill>
        <p:spPr>
          <a:xfrm>
            <a:off x="1411741" y="1100061"/>
            <a:ext cx="4448175" cy="4457700"/>
          </a:xfrm>
          <a:prstGeom prst="rect">
            <a:avLst/>
          </a:prstGeom>
        </p:spPr>
      </p:pic>
      <p:sp>
        <p:nvSpPr>
          <p:cNvPr id="3" name="TextBox 2">
            <a:extLst>
              <a:ext uri="{FF2B5EF4-FFF2-40B4-BE49-F238E27FC236}">
                <a16:creationId xmlns:a16="http://schemas.microsoft.com/office/drawing/2014/main" id="{54ABDECC-BEA7-C24B-34BE-D0E03FBDE01D}"/>
              </a:ext>
            </a:extLst>
          </p:cNvPr>
          <p:cNvSpPr txBox="1"/>
          <p:nvPr/>
        </p:nvSpPr>
        <p:spPr>
          <a:xfrm>
            <a:off x="6717992" y="4033143"/>
            <a:ext cx="2152357"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solidFill>
                  <a:schemeClr val="bg1"/>
                </a:solidFill>
              </a:rPr>
              <a:t>If you’re catching up – please still complete this!</a:t>
            </a:r>
          </a:p>
        </p:txBody>
      </p:sp>
    </p:spTree>
    <p:extLst>
      <p:ext uri="{BB962C8B-B14F-4D97-AF65-F5344CB8AC3E}">
        <p14:creationId xmlns:p14="http://schemas.microsoft.com/office/powerpoint/2010/main" val="31264254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12885" y="641686"/>
            <a:ext cx="5334197" cy="1708242"/>
          </a:xfrm>
        </p:spPr>
        <p:txBody>
          <a:bodyPr vert="horz" lIns="91440" tIns="45720" rIns="91440" bIns="45720" rtlCol="0" anchor="ctr">
            <a:normAutofit/>
          </a:bodyPr>
          <a:lstStyle/>
          <a:p>
            <a:r>
              <a:rPr lang="en-US" sz="4000" dirty="0"/>
              <a:t>Running your club or society</a:t>
            </a:r>
          </a:p>
        </p:txBody>
      </p:sp>
      <p:sp>
        <p:nvSpPr>
          <p:cNvPr id="5" name="Rectangle 4"/>
          <p:cNvSpPr/>
          <p:nvPr/>
        </p:nvSpPr>
        <p:spPr>
          <a:xfrm>
            <a:off x="244541" y="2686812"/>
            <a:ext cx="6432881" cy="4171188"/>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dirty="0"/>
              <a:t>The Clubs and Societies Officer is </a:t>
            </a:r>
            <a:r>
              <a:rPr lang="en-US" u="sng" dirty="0"/>
              <a:t>your main point of contact </a:t>
            </a:r>
            <a:r>
              <a:rPr lang="en-US" dirty="0"/>
              <a:t>and is here to help you, so always ask if you’re not sure!</a:t>
            </a:r>
          </a:p>
          <a:p>
            <a:pPr indent="-228600">
              <a:lnSpc>
                <a:spcPct val="90000"/>
              </a:lnSpc>
              <a:spcAft>
                <a:spcPts val="600"/>
              </a:spcAft>
              <a:buFont typeface="Arial" panose="020B0604020202020204" pitchFamily="34" charset="0"/>
              <a:buChar char="•"/>
            </a:pPr>
            <a:endParaRPr lang="en-US" dirty="0">
              <a:effectLst/>
            </a:endParaRPr>
          </a:p>
          <a:p>
            <a:pPr marL="285750" indent="-228600">
              <a:lnSpc>
                <a:spcPct val="90000"/>
              </a:lnSpc>
              <a:spcAft>
                <a:spcPts val="600"/>
              </a:spcAft>
              <a:buFont typeface="Arial" panose="020B0604020202020204" pitchFamily="34" charset="0"/>
              <a:buChar char="•"/>
            </a:pPr>
            <a:r>
              <a:rPr lang="en-US" dirty="0"/>
              <a:t>You will need (as a minimum): a chair, a treasurer and a secretary…</a:t>
            </a:r>
          </a:p>
          <a:p>
            <a:pPr marL="285750" indent="-228600">
              <a:lnSpc>
                <a:spcPct val="90000"/>
              </a:lnSpc>
              <a:spcAft>
                <a:spcPts val="600"/>
              </a:spcAft>
              <a:buFont typeface="Arial" panose="020B0604020202020204" pitchFamily="34" charset="0"/>
              <a:buChar char="•"/>
            </a:pPr>
            <a:endParaRPr lang="en-US" dirty="0">
              <a:effectLst/>
            </a:endParaRPr>
          </a:p>
          <a:p>
            <a:pPr marL="285750" indent="-228600">
              <a:lnSpc>
                <a:spcPct val="90000"/>
              </a:lnSpc>
              <a:spcAft>
                <a:spcPts val="600"/>
              </a:spcAft>
              <a:buFont typeface="Arial" panose="020B0604020202020204" pitchFamily="34" charset="0"/>
              <a:buChar char="•"/>
            </a:pPr>
            <a:r>
              <a:rPr lang="en-US" dirty="0"/>
              <a:t>The SU provides a </a:t>
            </a:r>
            <a:r>
              <a:rPr lang="en-US" b="1" dirty="0"/>
              <a:t>£200 start up </a:t>
            </a:r>
            <a:r>
              <a:rPr lang="en-US" dirty="0"/>
              <a:t>fund and you will need to decide if members need to pay a membership fee to join your club or society</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The SU will provide you with guidance on:</a:t>
            </a:r>
          </a:p>
          <a:p>
            <a:pPr marL="742950" lvl="1" indent="-228600">
              <a:lnSpc>
                <a:spcPct val="90000"/>
              </a:lnSpc>
              <a:spcAft>
                <a:spcPts val="600"/>
              </a:spcAft>
              <a:buFont typeface="Arial" panose="020B0604020202020204" pitchFamily="34" charset="0"/>
              <a:buChar char="•"/>
            </a:pPr>
            <a:r>
              <a:rPr lang="en-US" dirty="0"/>
              <a:t>Managing your finances</a:t>
            </a:r>
          </a:p>
          <a:p>
            <a:pPr marL="742950" lvl="1" indent="-228600">
              <a:lnSpc>
                <a:spcPct val="90000"/>
              </a:lnSpc>
              <a:spcAft>
                <a:spcPts val="600"/>
              </a:spcAft>
              <a:buFont typeface="Arial" panose="020B0604020202020204" pitchFamily="34" charset="0"/>
              <a:buChar char="•"/>
            </a:pPr>
            <a:r>
              <a:rPr lang="en-US" dirty="0" err="1"/>
              <a:t>Organising</a:t>
            </a:r>
            <a:r>
              <a:rPr lang="en-US" dirty="0"/>
              <a:t> events </a:t>
            </a:r>
          </a:p>
          <a:p>
            <a:pPr marL="742950" lvl="1" indent="-228600">
              <a:lnSpc>
                <a:spcPct val="90000"/>
              </a:lnSpc>
              <a:spcAft>
                <a:spcPts val="600"/>
              </a:spcAft>
              <a:buFont typeface="Arial" panose="020B0604020202020204" pitchFamily="34" charset="0"/>
              <a:buChar char="•"/>
            </a:pPr>
            <a:r>
              <a:rPr lang="en-US" dirty="0"/>
              <a:t>Booking transport</a:t>
            </a:r>
          </a:p>
          <a:p>
            <a:pPr marL="742950" lvl="1" indent="-228600">
              <a:lnSpc>
                <a:spcPct val="90000"/>
              </a:lnSpc>
              <a:spcAft>
                <a:spcPts val="600"/>
              </a:spcAft>
              <a:buFont typeface="Arial" panose="020B0604020202020204" pitchFamily="34" charset="0"/>
              <a:buChar char="•"/>
            </a:pPr>
            <a:r>
              <a:rPr lang="en-US" dirty="0"/>
              <a:t>Fundraising </a:t>
            </a:r>
          </a:p>
          <a:p>
            <a:pPr marL="742950" lvl="1" indent="-228600">
              <a:lnSpc>
                <a:spcPct val="90000"/>
              </a:lnSpc>
              <a:spcAft>
                <a:spcPts val="600"/>
              </a:spcAft>
              <a:buFont typeface="Arial" panose="020B0604020202020204" pitchFamily="34" charset="0"/>
              <a:buChar char="•"/>
            </a:pPr>
            <a:r>
              <a:rPr lang="en-US" dirty="0"/>
              <a:t>Running your AGM / Handover</a:t>
            </a:r>
          </a:p>
          <a:p>
            <a:pPr indent="-228600">
              <a:lnSpc>
                <a:spcPct val="90000"/>
              </a:lnSpc>
              <a:spcAft>
                <a:spcPts val="600"/>
              </a:spcAft>
              <a:buFont typeface="Arial" panose="020B0604020202020204" pitchFamily="34" charset="0"/>
              <a:buChar char="•"/>
            </a:pPr>
            <a:endParaRPr lang="en-US" dirty="0"/>
          </a:p>
        </p:txBody>
      </p:sp>
      <p:pic>
        <p:nvPicPr>
          <p:cNvPr id="7" name="Picture 6" descr="People greeting customers">
            <a:extLst>
              <a:ext uri="{FF2B5EF4-FFF2-40B4-BE49-F238E27FC236}">
                <a16:creationId xmlns:a16="http://schemas.microsoft.com/office/drawing/2014/main" id="{3A85992C-8BB0-68B9-E1F3-50940311DEA3}"/>
              </a:ext>
            </a:extLst>
          </p:cNvPr>
          <p:cNvPicPr>
            <a:picLocks noChangeAspect="1"/>
          </p:cNvPicPr>
          <p:nvPr/>
        </p:nvPicPr>
        <p:blipFill>
          <a:blip r:embed="rId4" cstate="print">
            <a:extLst>
              <a:ext uri="{28A0092B-C50C-407E-A947-70E740481C1C}">
                <a14:useLocalDpi xmlns:a14="http://schemas.microsoft.com/office/drawing/2010/main" val="0"/>
              </a:ext>
            </a:extLst>
          </a:blip>
          <a:srcRect l="24642" r="2464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2" name="Audio Recording 7 Apr 2025 at 11:35:50">
            <a:hlinkClick r:id="" action="ppaction://media"/>
            <a:extLst>
              <a:ext uri="{FF2B5EF4-FFF2-40B4-BE49-F238E27FC236}">
                <a16:creationId xmlns:a16="http://schemas.microsoft.com/office/drawing/2014/main" id="{E6D5CBEA-CA99-794D-0506-1C65B60483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89639" y="721693"/>
            <a:ext cx="812800" cy="812800"/>
          </a:xfrm>
          <a:prstGeom prst="rect">
            <a:avLst/>
          </a:prstGeom>
          <a:ln>
            <a:solidFill>
              <a:schemeClr val="accent2"/>
            </a:solidFill>
          </a:ln>
        </p:spPr>
      </p:pic>
    </p:spTree>
    <p:extLst>
      <p:ext uri="{BB962C8B-B14F-4D97-AF65-F5344CB8AC3E}">
        <p14:creationId xmlns:p14="http://schemas.microsoft.com/office/powerpoint/2010/main" val="33477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72E654-0912-4D6C-AD8A-4DE122A65B5A}"/>
              </a:ext>
            </a:extLst>
          </p:cNvPr>
          <p:cNvSpPr>
            <a:spLocks noGrp="1"/>
          </p:cNvSpPr>
          <p:nvPr>
            <p:ph type="title"/>
          </p:nvPr>
        </p:nvSpPr>
        <p:spPr>
          <a:xfrm>
            <a:off x="841248" y="334644"/>
            <a:ext cx="10509504" cy="1076914"/>
          </a:xfrm>
        </p:spPr>
        <p:txBody>
          <a:bodyPr vert="horz" lIns="91440" tIns="45720" rIns="91440" bIns="45720" rtlCol="0" anchor="ctr">
            <a:normAutofit/>
          </a:bodyPr>
          <a:lstStyle/>
          <a:p>
            <a:r>
              <a:rPr lang="en-US" sz="4000" kern="1200">
                <a:solidFill>
                  <a:schemeClr val="tx1"/>
                </a:solidFill>
                <a:latin typeface="+mj-lt"/>
                <a:ea typeface="+mj-ea"/>
                <a:cs typeface="+mj-cs"/>
              </a:rPr>
              <a:t>Committee Roles </a:t>
            </a:r>
          </a:p>
        </p:txBody>
      </p:sp>
      <p:sp>
        <p:nvSpPr>
          <p:cNvPr id="15"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6" name="TextBox 2">
            <a:extLst>
              <a:ext uri="{FF2B5EF4-FFF2-40B4-BE49-F238E27FC236}">
                <a16:creationId xmlns:a16="http://schemas.microsoft.com/office/drawing/2014/main" id="{2FA84980-A5EE-6B38-4A9B-3FDD70227723}"/>
              </a:ext>
            </a:extLst>
          </p:cNvPr>
          <p:cNvGraphicFramePr/>
          <p:nvPr>
            <p:extLst>
              <p:ext uri="{D42A27DB-BD31-4B8C-83A1-F6EECF244321}">
                <p14:modId xmlns:p14="http://schemas.microsoft.com/office/powerpoint/2010/main" val="786220908"/>
              </p:ext>
            </p:extLst>
          </p:nvPr>
        </p:nvGraphicFramePr>
        <p:xfrm>
          <a:off x="387096" y="1493372"/>
          <a:ext cx="11160978" cy="501797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3" descr="Office Chair with solid fill">
            <a:extLst>
              <a:ext uri="{FF2B5EF4-FFF2-40B4-BE49-F238E27FC236}">
                <a16:creationId xmlns:a16="http://schemas.microsoft.com/office/drawing/2014/main" id="{D9708EFD-41B1-2439-9543-1605E21BA150}"/>
              </a:ext>
            </a:extLst>
          </p:cNvPr>
          <p:cNvSpPr/>
          <p:nvPr/>
        </p:nvSpPr>
        <p:spPr>
          <a:xfrm>
            <a:off x="10300033" y="1956778"/>
            <a:ext cx="1096014" cy="1096014"/>
          </a:xfrm>
          <a:prstGeom prst="rect">
            <a:avLst/>
          </a:prstGeom>
          <a:blipFill>
            <a:blip r:embed="rId10">
              <a:extLst>
                <a:ext uri="{96DAC541-7B7A-43D3-8B79-37D633B846F1}">
                  <asvg:svgBlip xmlns:asvg="http://schemas.microsoft.com/office/drawing/2016/SVG/main" r:embed="rId11"/>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GB"/>
          </a:p>
        </p:txBody>
      </p:sp>
      <p:sp>
        <p:nvSpPr>
          <p:cNvPr id="6" name="Rectangle 5" descr="Meeting">
            <a:extLst>
              <a:ext uri="{FF2B5EF4-FFF2-40B4-BE49-F238E27FC236}">
                <a16:creationId xmlns:a16="http://schemas.microsoft.com/office/drawing/2014/main" id="{7B503AFB-0EB9-EF27-B50E-146EF6DECD59}"/>
              </a:ext>
            </a:extLst>
          </p:cNvPr>
          <p:cNvSpPr/>
          <p:nvPr/>
        </p:nvSpPr>
        <p:spPr>
          <a:xfrm>
            <a:off x="10300033" y="3779345"/>
            <a:ext cx="1096014" cy="1096014"/>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5">
              <a:hueOff val="-3379271"/>
              <a:satOff val="-8710"/>
              <a:lumOff val="-5883"/>
              <a:alphaOff val="0"/>
            </a:schemeClr>
          </a:effectRef>
          <a:fontRef idx="minor">
            <a:schemeClr val="lt1"/>
          </a:fontRef>
        </p:style>
        <p:txBody>
          <a:bodyPr/>
          <a:lstStyle/>
          <a:p>
            <a:endParaRPr lang="en-GB"/>
          </a:p>
        </p:txBody>
      </p:sp>
      <p:sp>
        <p:nvSpPr>
          <p:cNvPr id="7" name="Rectangle 6" descr="Money">
            <a:extLst>
              <a:ext uri="{FF2B5EF4-FFF2-40B4-BE49-F238E27FC236}">
                <a16:creationId xmlns:a16="http://schemas.microsoft.com/office/drawing/2014/main" id="{CDD1618F-9A87-DF40-E96D-61BF4C8A68A0}"/>
              </a:ext>
            </a:extLst>
          </p:cNvPr>
          <p:cNvSpPr/>
          <p:nvPr/>
        </p:nvSpPr>
        <p:spPr>
          <a:xfrm>
            <a:off x="10315950" y="5203842"/>
            <a:ext cx="1096014" cy="1096014"/>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accent5">
              <a:hueOff val="-6758543"/>
              <a:satOff val="-17419"/>
              <a:lumOff val="-11765"/>
              <a:alphaOff val="0"/>
            </a:schemeClr>
          </a:effectRef>
          <a:fontRef idx="minor">
            <a:schemeClr val="lt1"/>
          </a:fontRef>
        </p:style>
        <p:txBody>
          <a:bodyPr/>
          <a:lstStyle/>
          <a:p>
            <a:endParaRPr lang="en-GB"/>
          </a:p>
        </p:txBody>
      </p:sp>
      <p:pic>
        <p:nvPicPr>
          <p:cNvPr id="10" name="Graphic 9" descr="Users outline">
            <a:extLst>
              <a:ext uri="{FF2B5EF4-FFF2-40B4-BE49-F238E27FC236}">
                <a16:creationId xmlns:a16="http://schemas.microsoft.com/office/drawing/2014/main" id="{545E0CE4-6BCE-230F-F098-23E8626E25A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061470" y="-81814"/>
            <a:ext cx="1900989" cy="1900989"/>
          </a:xfrm>
          <a:prstGeom prst="rect">
            <a:avLst/>
          </a:prstGeom>
        </p:spPr>
      </p:pic>
      <p:pic>
        <p:nvPicPr>
          <p:cNvPr id="17" name="Graphic 16" descr="Piggy Bank outline">
            <a:extLst>
              <a:ext uri="{FF2B5EF4-FFF2-40B4-BE49-F238E27FC236}">
                <a16:creationId xmlns:a16="http://schemas.microsoft.com/office/drawing/2014/main" id="{F342C110-85B6-1472-8DD4-5795CF5D7DE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090874" y="616882"/>
            <a:ext cx="914400" cy="914400"/>
          </a:xfrm>
          <a:prstGeom prst="rect">
            <a:avLst/>
          </a:prstGeom>
        </p:spPr>
      </p:pic>
      <p:pic>
        <p:nvPicPr>
          <p:cNvPr id="19" name="Graphic 18" descr="Online Network outline">
            <a:extLst>
              <a:ext uri="{FF2B5EF4-FFF2-40B4-BE49-F238E27FC236}">
                <a16:creationId xmlns:a16="http://schemas.microsoft.com/office/drawing/2014/main" id="{80558E77-40D8-E0E7-0E45-6054F94C648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464339" y="322037"/>
            <a:ext cx="789510" cy="789510"/>
          </a:xfrm>
          <a:prstGeom prst="rect">
            <a:avLst/>
          </a:prstGeom>
        </p:spPr>
      </p:pic>
      <p:pic>
        <p:nvPicPr>
          <p:cNvPr id="21" name="Graphic 20" descr="Checkmark outline">
            <a:extLst>
              <a:ext uri="{FF2B5EF4-FFF2-40B4-BE49-F238E27FC236}">
                <a16:creationId xmlns:a16="http://schemas.microsoft.com/office/drawing/2014/main" id="{BA96D27B-CAEF-0EA1-0CE3-E32EDAEE1D4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9437857" y="726635"/>
            <a:ext cx="862176" cy="862176"/>
          </a:xfrm>
          <a:prstGeom prst="rect">
            <a:avLst/>
          </a:prstGeom>
        </p:spPr>
      </p:pic>
      <p:sp>
        <p:nvSpPr>
          <p:cNvPr id="3" name="Teardrop 2">
            <a:extLst>
              <a:ext uri="{FF2B5EF4-FFF2-40B4-BE49-F238E27FC236}">
                <a16:creationId xmlns:a16="http://schemas.microsoft.com/office/drawing/2014/main" id="{65F6A1FC-DC99-3056-F0EA-C6E25B603FF4}"/>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pic>
        <p:nvPicPr>
          <p:cNvPr id="5" name="Audio Recording 7 Apr 2025 at 11:41:30">
            <a:hlinkClick r:id="" action="ppaction://media"/>
            <a:extLst>
              <a:ext uri="{FF2B5EF4-FFF2-40B4-BE49-F238E27FC236}">
                <a16:creationId xmlns:a16="http://schemas.microsoft.com/office/drawing/2014/main" id="{85F982F4-C85E-8A4B-1B41-065ED555442E}"/>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593484" y="462280"/>
            <a:ext cx="812800" cy="812800"/>
          </a:xfrm>
          <a:prstGeom prst="rect">
            <a:avLst/>
          </a:prstGeom>
          <a:ln>
            <a:solidFill>
              <a:schemeClr val="accent2"/>
            </a:solidFill>
          </a:ln>
        </p:spPr>
      </p:pic>
      <p:sp>
        <p:nvSpPr>
          <p:cNvPr id="8" name="TextBox 7">
            <a:extLst>
              <a:ext uri="{FF2B5EF4-FFF2-40B4-BE49-F238E27FC236}">
                <a16:creationId xmlns:a16="http://schemas.microsoft.com/office/drawing/2014/main" id="{BB0966ED-0E40-4A37-600C-783280AFEE7C}"/>
              </a:ext>
            </a:extLst>
          </p:cNvPr>
          <p:cNvSpPr txBox="1"/>
          <p:nvPr/>
        </p:nvSpPr>
        <p:spPr>
          <a:xfrm>
            <a:off x="6094476" y="435979"/>
            <a:ext cx="1780268" cy="646331"/>
          </a:xfrm>
          <a:prstGeom prst="rect">
            <a:avLst/>
          </a:prstGeom>
          <a:noFill/>
        </p:spPr>
        <p:txBody>
          <a:bodyPr wrap="square" rtlCol="0">
            <a:spAutoFit/>
          </a:bodyPr>
          <a:lstStyle/>
          <a:p>
            <a:pPr algn="ctr"/>
            <a:r>
              <a:rPr lang="en-US" b="1" dirty="0"/>
              <a:t>Elected via votes each year!</a:t>
            </a:r>
          </a:p>
        </p:txBody>
      </p:sp>
    </p:spTree>
    <p:extLst>
      <p:ext uri="{BB962C8B-B14F-4D97-AF65-F5344CB8AC3E}">
        <p14:creationId xmlns:p14="http://schemas.microsoft.com/office/powerpoint/2010/main" val="8619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4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6"/>
        <p:cNvGrpSpPr/>
        <p:nvPr/>
      </p:nvGrpSpPr>
      <p:grpSpPr>
        <a:xfrm>
          <a:off x="0" y="0"/>
          <a:ext cx="0" cy="0"/>
          <a:chOff x="0" y="0"/>
          <a:chExt cx="0" cy="0"/>
        </a:xfrm>
      </p:grpSpPr>
      <p:sp useBgFill="1">
        <p:nvSpPr>
          <p:cNvPr id="173" name="Rectangle 17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4" name="Picture 149" descr="Hands on keyboard and mouse">
            <a:extLst>
              <a:ext uri="{FF2B5EF4-FFF2-40B4-BE49-F238E27FC236}">
                <a16:creationId xmlns:a16="http://schemas.microsoft.com/office/drawing/2014/main" id="{CD973D0B-1B01-D80C-D24E-A414D67D5425}"/>
              </a:ext>
            </a:extLst>
          </p:cNvPr>
          <p:cNvPicPr>
            <a:picLocks noChangeAspect="1"/>
          </p:cNvPicPr>
          <p:nvPr/>
        </p:nvPicPr>
        <p:blipFill rotWithShape="1">
          <a:blip r:embed="rId5"/>
          <a:srcRect l="25621" r="7202"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Freeform: Shape 2">
            <a:extLst>
              <a:ext uri="{FF2B5EF4-FFF2-40B4-BE49-F238E27FC236}">
                <a16:creationId xmlns:a16="http://schemas.microsoft.com/office/drawing/2014/main" id="{9F721D37-B2AB-C26F-2670-4686D450C362}"/>
              </a:ext>
            </a:extLst>
          </p:cNvPr>
          <p:cNvSpPr/>
          <p:nvPr/>
        </p:nvSpPr>
        <p:spPr>
          <a:xfrm>
            <a:off x="7075823" y="1660010"/>
            <a:ext cx="4942083" cy="4026676"/>
          </a:xfrm>
          <a:custGeom>
            <a:avLst/>
            <a:gdLst>
              <a:gd name="connsiteX0" fmla="*/ 0 w 4268437"/>
              <a:gd name="connsiteY0" fmla="*/ 0 h 4026676"/>
              <a:gd name="connsiteX1" fmla="*/ 4268437 w 4268437"/>
              <a:gd name="connsiteY1" fmla="*/ 0 h 4026676"/>
              <a:gd name="connsiteX2" fmla="*/ 4268437 w 4268437"/>
              <a:gd name="connsiteY2" fmla="*/ 4026676 h 4026676"/>
              <a:gd name="connsiteX3" fmla="*/ 0 w 4268437"/>
              <a:gd name="connsiteY3" fmla="*/ 4026676 h 4026676"/>
              <a:gd name="connsiteX4" fmla="*/ 0 w 4268437"/>
              <a:gd name="connsiteY4" fmla="*/ 0 h 402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437" h="4026676">
                <a:moveTo>
                  <a:pt x="0" y="0"/>
                </a:moveTo>
                <a:lnTo>
                  <a:pt x="4268437" y="0"/>
                </a:lnTo>
                <a:lnTo>
                  <a:pt x="4268437" y="4026676"/>
                </a:lnTo>
                <a:lnTo>
                  <a:pt x="0" y="402667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lvl="0" indent="0" algn="l" defTabSz="1200150">
              <a:lnSpc>
                <a:spcPct val="90000"/>
              </a:lnSpc>
              <a:spcBef>
                <a:spcPct val="0"/>
              </a:spcBef>
              <a:spcAft>
                <a:spcPct val="35000"/>
              </a:spcAft>
              <a:buNone/>
            </a:pPr>
            <a:r>
              <a:rPr lang="en-GB" sz="2700" b="1" kern="1200" dirty="0"/>
              <a:t>What we expect from you</a:t>
            </a:r>
          </a:p>
          <a:p>
            <a:pPr marL="0" lvl="0" indent="0" algn="l" defTabSz="1200150">
              <a:lnSpc>
                <a:spcPct val="90000"/>
              </a:lnSpc>
              <a:spcBef>
                <a:spcPct val="0"/>
              </a:spcBef>
              <a:spcAft>
                <a:spcPct val="35000"/>
              </a:spcAft>
              <a:buNone/>
            </a:pPr>
            <a:endParaRPr lang="en-US" sz="2700" kern="1200" dirty="0"/>
          </a:p>
          <a:p>
            <a:pPr marL="228600" lvl="1" indent="-228600" algn="l" defTabSz="933450">
              <a:lnSpc>
                <a:spcPct val="90000"/>
              </a:lnSpc>
              <a:spcBef>
                <a:spcPct val="0"/>
              </a:spcBef>
              <a:spcAft>
                <a:spcPct val="15000"/>
              </a:spcAft>
              <a:buChar char="•"/>
            </a:pPr>
            <a:r>
              <a:rPr lang="en-GB" sz="2100" kern="1200" dirty="0"/>
              <a:t>YOU will be driving the </a:t>
            </a:r>
            <a:r>
              <a:rPr lang="en-GB" sz="2100" dirty="0"/>
              <a:t>direction and work of the club</a:t>
            </a:r>
          </a:p>
          <a:p>
            <a:pPr marL="228600" lvl="1" indent="-228600" algn="l" defTabSz="933450">
              <a:lnSpc>
                <a:spcPct val="90000"/>
              </a:lnSpc>
              <a:spcBef>
                <a:spcPct val="0"/>
              </a:spcBef>
              <a:spcAft>
                <a:spcPct val="15000"/>
              </a:spcAft>
              <a:buChar char="•"/>
            </a:pPr>
            <a:endParaRPr lang="en-GB" sz="2100" kern="1200" dirty="0"/>
          </a:p>
          <a:p>
            <a:pPr marL="228600" lvl="1" indent="-228600" algn="l" defTabSz="933450">
              <a:lnSpc>
                <a:spcPct val="90000"/>
              </a:lnSpc>
              <a:spcBef>
                <a:spcPct val="0"/>
              </a:spcBef>
              <a:spcAft>
                <a:spcPct val="15000"/>
              </a:spcAft>
              <a:buChar char="•"/>
            </a:pPr>
            <a:r>
              <a:rPr lang="en-GB" sz="2100" kern="1200" dirty="0"/>
              <a:t>Be responsive - please reply to emails we send you</a:t>
            </a:r>
            <a:br>
              <a:rPr lang="en-GB" sz="2100" kern="1200" dirty="0"/>
            </a:br>
            <a:endParaRPr lang="en-US" sz="2100" kern="1200" dirty="0"/>
          </a:p>
          <a:p>
            <a:pPr marL="228600" lvl="1" indent="-228600" algn="l" defTabSz="933450">
              <a:lnSpc>
                <a:spcPct val="90000"/>
              </a:lnSpc>
              <a:spcBef>
                <a:spcPct val="0"/>
              </a:spcBef>
              <a:spcAft>
                <a:spcPct val="15000"/>
              </a:spcAft>
              <a:buChar char="•"/>
            </a:pPr>
            <a:r>
              <a:rPr lang="en-GB" sz="2100" kern="1200" dirty="0"/>
              <a:t>Be considerate </a:t>
            </a:r>
            <a:br>
              <a:rPr lang="en-GB" sz="2100" kern="1200" dirty="0"/>
            </a:br>
            <a:r>
              <a:rPr lang="en-GB" sz="2100" kern="1200" dirty="0"/>
              <a:t>- we are here to support, rather than do </a:t>
            </a:r>
            <a:br>
              <a:rPr lang="en-GB" sz="2100" kern="1200" dirty="0"/>
            </a:br>
            <a:r>
              <a:rPr lang="en-GB" sz="2100" kern="1200" dirty="0"/>
              <a:t>- we need to support all societies equally</a:t>
            </a:r>
            <a:br>
              <a:rPr lang="en-GB" sz="2100" kern="1200" dirty="0"/>
            </a:br>
            <a:endParaRPr lang="en-US" sz="2100" kern="1200" dirty="0"/>
          </a:p>
          <a:p>
            <a:pPr marL="228600" lvl="1" indent="-228600" algn="l" defTabSz="933450">
              <a:lnSpc>
                <a:spcPct val="90000"/>
              </a:lnSpc>
              <a:spcBef>
                <a:spcPct val="0"/>
              </a:spcBef>
              <a:spcAft>
                <a:spcPct val="15000"/>
              </a:spcAft>
              <a:buChar char="•"/>
            </a:pPr>
            <a:r>
              <a:rPr lang="en-GB" sz="2100" kern="1200" dirty="0"/>
              <a:t>Use the information and resources provided via the C&amp;S committees hub </a:t>
            </a:r>
          </a:p>
          <a:p>
            <a:pPr marL="228600" lvl="1" indent="-228600" algn="l" defTabSz="933450">
              <a:lnSpc>
                <a:spcPct val="90000"/>
              </a:lnSpc>
              <a:spcBef>
                <a:spcPct val="0"/>
              </a:spcBef>
              <a:spcAft>
                <a:spcPct val="15000"/>
              </a:spcAft>
              <a:buChar char="•"/>
            </a:pPr>
            <a:endParaRPr lang="en-GB" sz="2100" dirty="0"/>
          </a:p>
          <a:p>
            <a:pPr marL="228600" lvl="1" indent="-228600" algn="l" defTabSz="933450">
              <a:lnSpc>
                <a:spcPct val="90000"/>
              </a:lnSpc>
              <a:spcBef>
                <a:spcPct val="0"/>
              </a:spcBef>
              <a:spcAft>
                <a:spcPct val="15000"/>
              </a:spcAft>
              <a:buChar char="•"/>
            </a:pPr>
            <a:r>
              <a:rPr lang="en-GB" sz="2100" b="1" kern="1200" dirty="0"/>
              <a:t>Work together </a:t>
            </a:r>
            <a:r>
              <a:rPr lang="en-GB" sz="2100" kern="1200" dirty="0"/>
              <a:t>with the committee to succeed</a:t>
            </a:r>
            <a:endParaRPr lang="en-US" sz="2100" kern="1200" dirty="0"/>
          </a:p>
        </p:txBody>
      </p:sp>
      <p:pic>
        <p:nvPicPr>
          <p:cNvPr id="2" name="Audio Recording 7 Apr 2025 at 11:46:19">
            <a:hlinkClick r:id="" action="ppaction://media"/>
            <a:extLst>
              <a:ext uri="{FF2B5EF4-FFF2-40B4-BE49-F238E27FC236}">
                <a16:creationId xmlns:a16="http://schemas.microsoft.com/office/drawing/2014/main" id="{FEAAB681-5C29-0120-8821-5AC3D907B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9693" y="358514"/>
            <a:ext cx="812800" cy="812800"/>
          </a:xfrm>
          <a:prstGeom prst="rect">
            <a:avLst/>
          </a:prstGeom>
          <a:ln>
            <a:solidFill>
              <a:schemeClr val="accent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24D84CD-5280-4B52-B96E-8EDAA2B20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3E65D517-46E4-8037-A63D-629DE1253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163EAED-2E7C-2D54-CE21-33C984518AD7}"/>
              </a:ext>
            </a:extLst>
          </p:cNvPr>
          <p:cNvSpPr/>
          <p:nvPr/>
        </p:nvSpPr>
        <p:spPr>
          <a:xfrm>
            <a:off x="6284683" y="4953751"/>
            <a:ext cx="5140552" cy="1585144"/>
          </a:xfrm>
          <a:prstGeom prst="round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A48E842-BCF5-4F3D-B937-D18819CF8151}"/>
              </a:ext>
            </a:extLst>
          </p:cNvPr>
          <p:cNvSpPr>
            <a:spLocks noGrp="1"/>
          </p:cNvSpPr>
          <p:nvPr>
            <p:ph type="title"/>
          </p:nvPr>
        </p:nvSpPr>
        <p:spPr>
          <a:xfrm>
            <a:off x="758952" y="276198"/>
            <a:ext cx="10477600" cy="1157242"/>
          </a:xfrm>
        </p:spPr>
        <p:txBody>
          <a:bodyPr vert="horz" lIns="91440" tIns="45720" rIns="91440" bIns="45720" rtlCol="0" anchor="ctr">
            <a:normAutofit/>
          </a:bodyPr>
          <a:lstStyle/>
          <a:p>
            <a:r>
              <a:rPr lang="en-US" sz="4000" kern="1200" dirty="0">
                <a:solidFill>
                  <a:schemeClr val="tx1"/>
                </a:solidFill>
                <a:latin typeface="+mj-lt"/>
                <a:ea typeface="+mj-ea"/>
                <a:cs typeface="+mj-cs"/>
              </a:rPr>
              <a:t>What does a society do? </a:t>
            </a:r>
          </a:p>
        </p:txBody>
      </p:sp>
      <p:sp>
        <p:nvSpPr>
          <p:cNvPr id="7" name="Rectangle: Rounded Corners 6">
            <a:extLst>
              <a:ext uri="{FF2B5EF4-FFF2-40B4-BE49-F238E27FC236}">
                <a16:creationId xmlns:a16="http://schemas.microsoft.com/office/drawing/2014/main" id="{453CBD5A-4F04-A397-F34D-7812F4536AB7}"/>
              </a:ext>
            </a:extLst>
          </p:cNvPr>
          <p:cNvSpPr/>
          <p:nvPr/>
        </p:nvSpPr>
        <p:spPr>
          <a:xfrm>
            <a:off x="6284683" y="1709638"/>
            <a:ext cx="5140552" cy="1542262"/>
          </a:xfrm>
          <a:prstGeom prst="round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DAC8212B-CDFE-0A28-5D6E-74310B990915}"/>
              </a:ext>
            </a:extLst>
          </p:cNvPr>
          <p:cNvSpPr/>
          <p:nvPr/>
        </p:nvSpPr>
        <p:spPr>
          <a:xfrm>
            <a:off x="6284683" y="3355046"/>
            <a:ext cx="5140552" cy="1495559"/>
          </a:xfrm>
          <a:prstGeom prst="round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BF3786E1-8B51-4BD4-9E0B-9F4775AFC0B6}"/>
              </a:ext>
            </a:extLst>
          </p:cNvPr>
          <p:cNvSpPr txBox="1"/>
          <p:nvPr/>
        </p:nvSpPr>
        <p:spPr>
          <a:xfrm>
            <a:off x="912298" y="2442941"/>
            <a:ext cx="4491790" cy="4016484"/>
          </a:xfrm>
          <a:prstGeom prst="rect">
            <a:avLst/>
          </a:prstGeom>
          <a:noFill/>
        </p:spPr>
        <p:txBody>
          <a:bodyPr wrap="square" rtlCol="0">
            <a:spAutoFit/>
          </a:bodyPr>
          <a:lstStyle/>
          <a:p>
            <a:pPr marL="228600" indent="-228600" defTabSz="731520">
              <a:spcAft>
                <a:spcPts val="600"/>
              </a:spcAft>
              <a:buFont typeface="Arial" panose="020B0604020202020204" pitchFamily="34" charset="0"/>
              <a:buChar char="•"/>
            </a:pPr>
            <a:r>
              <a:rPr lang="en-GB" sz="2000" kern="1200" dirty="0">
                <a:solidFill>
                  <a:schemeClr val="tx1"/>
                </a:solidFill>
                <a:latin typeface="+mn-lt"/>
                <a:ea typeface="+mn-ea"/>
                <a:cs typeface="+mn-cs"/>
              </a:rPr>
              <a:t>Societies can run whichever activities the members want to participate in. Each society tends to be individual and different. Some examples…</a:t>
            </a:r>
          </a:p>
          <a:p>
            <a:pPr marL="228600" indent="-228600" defTabSz="731520">
              <a:spcAft>
                <a:spcPts val="600"/>
              </a:spcAft>
              <a:buFont typeface="Arial" panose="020B0604020202020204" pitchFamily="34" charset="0"/>
              <a:buChar char="•"/>
            </a:pPr>
            <a:r>
              <a:rPr lang="en-GB" sz="2000" dirty="0"/>
              <a:t>You can do BIG events or regular small socials / activities – it’s up to you! </a:t>
            </a:r>
            <a:endParaRPr lang="en-GB" sz="2000" kern="1200" dirty="0">
              <a:solidFill>
                <a:schemeClr val="tx1"/>
              </a:solidFill>
              <a:latin typeface="+mn-lt"/>
              <a:ea typeface="+mn-ea"/>
              <a:cs typeface="+mn-cs"/>
            </a:endParaRPr>
          </a:p>
          <a:p>
            <a:pPr marL="228600" indent="-228600" defTabSz="731520">
              <a:spcAft>
                <a:spcPts val="600"/>
              </a:spcAft>
              <a:buFont typeface="Arial" panose="020B0604020202020204" pitchFamily="34" charset="0"/>
              <a:buChar char="•"/>
            </a:pPr>
            <a:r>
              <a:rPr lang="en-GB" sz="2000" kern="1200" dirty="0">
                <a:solidFill>
                  <a:schemeClr val="tx1"/>
                </a:solidFill>
                <a:latin typeface="+mn-lt"/>
                <a:ea typeface="+mn-ea"/>
                <a:cs typeface="+mn-cs"/>
              </a:rPr>
              <a:t>Each society runs differently and if you need help with deciding what the society would like to do then get in touch with your Clubs and Societies Officer. </a:t>
            </a:r>
          </a:p>
          <a:p>
            <a:pPr marL="228600" indent="-228600" defTabSz="731520">
              <a:spcAft>
                <a:spcPts val="600"/>
              </a:spcAft>
              <a:buFont typeface="Arial" panose="020B0604020202020204" pitchFamily="34" charset="0"/>
              <a:buChar char="•"/>
            </a:pPr>
            <a:r>
              <a:rPr lang="en-GB" sz="2000" dirty="0"/>
              <a:t>If there’s crossover, why not collab?!</a:t>
            </a:r>
            <a:endParaRPr lang="en-GB" sz="2000" kern="1200" dirty="0">
              <a:solidFill>
                <a:schemeClr val="tx1"/>
              </a:solidFill>
              <a:latin typeface="+mn-lt"/>
              <a:ea typeface="+mn-ea"/>
              <a:cs typeface="+mn-cs"/>
            </a:endParaRPr>
          </a:p>
        </p:txBody>
      </p:sp>
      <p:sp>
        <p:nvSpPr>
          <p:cNvPr id="5" name="TextBox 4">
            <a:extLst>
              <a:ext uri="{FF2B5EF4-FFF2-40B4-BE49-F238E27FC236}">
                <a16:creationId xmlns:a16="http://schemas.microsoft.com/office/drawing/2014/main" id="{8BF7F5A4-BA84-A1CA-3B58-88E81100276B}"/>
              </a:ext>
            </a:extLst>
          </p:cNvPr>
          <p:cNvSpPr txBox="1"/>
          <p:nvPr/>
        </p:nvSpPr>
        <p:spPr>
          <a:xfrm>
            <a:off x="6369822" y="1731940"/>
            <a:ext cx="5233813" cy="5675400"/>
          </a:xfrm>
          <a:prstGeom prst="rect">
            <a:avLst/>
          </a:prstGeom>
          <a:noFill/>
        </p:spPr>
        <p:txBody>
          <a:bodyPr wrap="square">
            <a:spAutoFit/>
          </a:bodyPr>
          <a:lstStyle/>
          <a:p>
            <a:pPr>
              <a:buFont typeface="Arial" panose="020B0604020202020204" pitchFamily="34" charset="0"/>
              <a:buChar char="•"/>
            </a:pPr>
            <a:r>
              <a:rPr lang="en-US" dirty="0"/>
              <a:t>Hockey Club, Polo Club, and Clay Shooting Club:</a:t>
            </a:r>
            <a:br>
              <a:rPr lang="en-US" dirty="0"/>
            </a:br>
            <a:r>
              <a:rPr lang="en-US" dirty="0"/>
              <a:t>Train weekly and compete in the BUCS league throughout the year, offering students the chance to develop their skills and represent </a:t>
            </a:r>
            <a:r>
              <a:rPr lang="en-US" dirty="0" err="1"/>
              <a:t>Hartpury</a:t>
            </a:r>
            <a:r>
              <a:rPr lang="en-US" dirty="0"/>
              <a:t> in competitions.</a:t>
            </a:r>
          </a:p>
          <a:p>
            <a:endParaRPr lang="en-US" dirty="0"/>
          </a:p>
          <a:p>
            <a:pPr>
              <a:buFont typeface="Arial" panose="020B0604020202020204" pitchFamily="34" charset="0"/>
              <a:buChar char="•"/>
            </a:pPr>
            <a:r>
              <a:rPr lang="en-US" dirty="0"/>
              <a:t>Wildlife Society:</a:t>
            </a:r>
            <a:br>
              <a:rPr lang="en-US" dirty="0"/>
            </a:br>
            <a:r>
              <a:rPr lang="en-US" dirty="0"/>
              <a:t>Hosts weekly sessions where members watch wildlife documentaries and discuss topics related to conservation and animal </a:t>
            </a:r>
            <a:r>
              <a:rPr lang="en-US" dirty="0" err="1"/>
              <a:t>behaviour</a:t>
            </a:r>
            <a:r>
              <a:rPr lang="en-US" dirty="0"/>
              <a:t>, creating a space for like-minded students to connect.</a:t>
            </a:r>
          </a:p>
          <a:p>
            <a:endParaRPr lang="en-US" dirty="0"/>
          </a:p>
          <a:p>
            <a:pPr>
              <a:buFont typeface="Arial" panose="020B0604020202020204" pitchFamily="34" charset="0"/>
              <a:buChar char="•"/>
            </a:pPr>
            <a:r>
              <a:rPr lang="en-US" dirty="0"/>
              <a:t>Ag Society:</a:t>
            </a:r>
            <a:br>
              <a:rPr lang="en-US" dirty="0"/>
            </a:br>
            <a:r>
              <a:rPr lang="en-US" dirty="0" err="1"/>
              <a:t>Organises</a:t>
            </a:r>
            <a:r>
              <a:rPr lang="en-US" dirty="0"/>
              <a:t> regular socials and is planning an exciting ski trip in March, providing members with opportunities to </a:t>
            </a:r>
            <a:r>
              <a:rPr lang="en-US" dirty="0" err="1"/>
              <a:t>socialise</a:t>
            </a:r>
            <a:r>
              <a:rPr lang="en-US" dirty="0"/>
              <a:t> and explore interests beyond campus.</a:t>
            </a:r>
          </a:p>
          <a:p>
            <a:pPr marL="365760" lvl="1" defTabSz="731520">
              <a:spcAft>
                <a:spcPts val="600"/>
              </a:spcAft>
            </a:pPr>
            <a:endParaRPr lang="en-GB" sz="1440" kern="1200" dirty="0">
              <a:solidFill>
                <a:schemeClr val="tx1"/>
              </a:solidFill>
              <a:latin typeface="+mn-lt"/>
              <a:ea typeface="+mn-ea"/>
              <a:cs typeface="+mn-cs"/>
            </a:endParaRPr>
          </a:p>
          <a:p>
            <a:pPr marL="365760" lvl="1" defTabSz="731520">
              <a:spcAft>
                <a:spcPts val="600"/>
              </a:spcAft>
            </a:pPr>
            <a:endParaRPr lang="en-GB" sz="1440" kern="1200" dirty="0">
              <a:solidFill>
                <a:schemeClr val="tx1"/>
              </a:solidFill>
              <a:latin typeface="+mn-lt"/>
              <a:ea typeface="+mn-ea"/>
              <a:cs typeface="+mn-cs"/>
            </a:endParaRPr>
          </a:p>
          <a:p>
            <a:pPr lvl="1">
              <a:spcAft>
                <a:spcPts val="600"/>
              </a:spcAft>
            </a:pPr>
            <a:endParaRPr lang="en-GB" sz="1800" dirty="0"/>
          </a:p>
        </p:txBody>
      </p:sp>
      <p:cxnSp>
        <p:nvCxnSpPr>
          <p:cNvPr id="13" name="Connector: Curved 12">
            <a:extLst>
              <a:ext uri="{FF2B5EF4-FFF2-40B4-BE49-F238E27FC236}">
                <a16:creationId xmlns:a16="http://schemas.microsoft.com/office/drawing/2014/main" id="{E3D813E3-7033-75DF-B108-9E6171CF988D}"/>
              </a:ext>
            </a:extLst>
          </p:cNvPr>
          <p:cNvCxnSpPr>
            <a:cxnSpLocks/>
          </p:cNvCxnSpPr>
          <p:nvPr/>
        </p:nvCxnSpPr>
        <p:spPr>
          <a:xfrm>
            <a:off x="4989094" y="3581400"/>
            <a:ext cx="918225" cy="471403"/>
          </a:xfrm>
          <a:prstGeom prst="curved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12855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994DF4-0AA6-4F8A-B633-D779E8F28DF7}"/>
              </a:ext>
            </a:extLst>
          </p:cNvPr>
          <p:cNvSpPr>
            <a:spLocks noGrp="1"/>
          </p:cNvSpPr>
          <p:nvPr>
            <p:ph type="title"/>
          </p:nvPr>
        </p:nvSpPr>
        <p:spPr>
          <a:xfrm>
            <a:off x="761803" y="436552"/>
            <a:ext cx="5334197" cy="1708242"/>
          </a:xfrm>
        </p:spPr>
        <p:txBody>
          <a:bodyPr vert="horz" lIns="91440" tIns="45720" rIns="91440" bIns="45720" rtlCol="0" anchor="ctr">
            <a:normAutofit/>
          </a:bodyPr>
          <a:lstStyle/>
          <a:p>
            <a:r>
              <a:rPr lang="en-US" sz="4000" dirty="0"/>
              <a:t>Core documents and meetings</a:t>
            </a:r>
          </a:p>
        </p:txBody>
      </p:sp>
      <p:sp>
        <p:nvSpPr>
          <p:cNvPr id="6" name="TextBox 5">
            <a:extLst>
              <a:ext uri="{FF2B5EF4-FFF2-40B4-BE49-F238E27FC236}">
                <a16:creationId xmlns:a16="http://schemas.microsoft.com/office/drawing/2014/main" id="{A8861DEC-5BBB-4BF0-8E24-C2CB1EAB2D5D}"/>
              </a:ext>
            </a:extLst>
          </p:cNvPr>
          <p:cNvSpPr txBox="1"/>
          <p:nvPr/>
        </p:nvSpPr>
        <p:spPr>
          <a:xfrm>
            <a:off x="761800" y="2581346"/>
            <a:ext cx="5563844" cy="3982292"/>
          </a:xfrm>
          <a:prstGeom prst="rect">
            <a:avLst/>
          </a:prstGeom>
        </p:spPr>
        <p:txBody>
          <a:bodyPr vert="horz" lIns="91440" tIns="45720" rIns="91440" bIns="45720" rtlCol="0" anchor="ctr">
            <a:normAutofit fontScale="92500" lnSpcReduction="20000"/>
          </a:bodyPr>
          <a:lstStyle/>
          <a:p>
            <a:pPr marL="57150">
              <a:lnSpc>
                <a:spcPct val="90000"/>
              </a:lnSpc>
              <a:spcAft>
                <a:spcPts val="600"/>
              </a:spcAft>
            </a:pPr>
            <a:r>
              <a:rPr lang="en-US" sz="2000" b="1" dirty="0"/>
              <a:t>Committee documents </a:t>
            </a:r>
          </a:p>
          <a:p>
            <a:pPr marL="285750" indent="-228600">
              <a:lnSpc>
                <a:spcPct val="90000"/>
              </a:lnSpc>
              <a:spcAft>
                <a:spcPts val="600"/>
              </a:spcAft>
              <a:buFont typeface="Arial" panose="020B0604020202020204" pitchFamily="34" charset="0"/>
              <a:buChar char="•"/>
            </a:pPr>
            <a:r>
              <a:rPr lang="en-US" sz="2000" dirty="0"/>
              <a:t>C&amp;S Code of Conduct / HSU Code of Conduct (</a:t>
            </a:r>
            <a:r>
              <a:rPr lang="en-US" sz="2000" b="1" dirty="0"/>
              <a:t>NEW</a:t>
            </a:r>
            <a:r>
              <a:rPr lang="en-US" sz="2000" dirty="0"/>
              <a:t>) – outlines </a:t>
            </a:r>
            <a:r>
              <a:rPr lang="en-US" sz="2000" dirty="0" err="1"/>
              <a:t>behavioural</a:t>
            </a:r>
            <a:r>
              <a:rPr lang="en-US" sz="2000" dirty="0"/>
              <a:t> expectations </a:t>
            </a:r>
          </a:p>
          <a:p>
            <a:pPr marL="285750" indent="-228600">
              <a:lnSpc>
                <a:spcPct val="90000"/>
              </a:lnSpc>
              <a:spcAft>
                <a:spcPts val="600"/>
              </a:spcAft>
              <a:buFont typeface="Arial" panose="020B0604020202020204" pitchFamily="34" charset="0"/>
              <a:buChar char="•"/>
            </a:pPr>
            <a:r>
              <a:rPr lang="en-US" sz="2000" dirty="0"/>
              <a:t>Code of Practice (if applicable) </a:t>
            </a:r>
          </a:p>
          <a:p>
            <a:pPr marL="285750" indent="-228600">
              <a:lnSpc>
                <a:spcPct val="90000"/>
              </a:lnSpc>
              <a:spcAft>
                <a:spcPts val="600"/>
              </a:spcAft>
              <a:buFont typeface="Arial" panose="020B0604020202020204" pitchFamily="34" charset="0"/>
              <a:buChar char="•"/>
            </a:pPr>
            <a:r>
              <a:rPr lang="en-US" sz="2000" dirty="0"/>
              <a:t>Committee member agreement form –</a:t>
            </a:r>
            <a:r>
              <a:rPr lang="en-US" sz="2000" dirty="0">
                <a:highlight>
                  <a:srgbClr val="FFFF00"/>
                </a:highlight>
              </a:rPr>
              <a:t> have you signed?</a:t>
            </a:r>
          </a:p>
          <a:p>
            <a:pPr marL="285750" indent="-228600">
              <a:lnSpc>
                <a:spcPct val="90000"/>
              </a:lnSpc>
              <a:spcAft>
                <a:spcPts val="600"/>
              </a:spcAft>
              <a:buFont typeface="Arial" panose="020B0604020202020204" pitchFamily="34" charset="0"/>
              <a:buChar char="•"/>
            </a:pPr>
            <a:endParaRPr lang="en-US" sz="2000" dirty="0"/>
          </a:p>
          <a:p>
            <a:pPr marL="57150">
              <a:lnSpc>
                <a:spcPct val="90000"/>
              </a:lnSpc>
              <a:spcAft>
                <a:spcPts val="600"/>
              </a:spcAft>
            </a:pPr>
            <a:r>
              <a:rPr lang="en-US" sz="2000" b="1" dirty="0"/>
              <a:t>Committee meetings </a:t>
            </a:r>
          </a:p>
          <a:p>
            <a:pPr marL="285750" indent="-228600">
              <a:lnSpc>
                <a:spcPct val="90000"/>
              </a:lnSpc>
              <a:spcAft>
                <a:spcPts val="600"/>
              </a:spcAft>
              <a:buFont typeface="Arial" panose="020B0604020202020204" pitchFamily="34" charset="0"/>
              <a:buChar char="•"/>
            </a:pPr>
            <a:r>
              <a:rPr lang="en-US" sz="2000" dirty="0"/>
              <a:t>Regular committee meetings with C&amp;S Officer</a:t>
            </a:r>
          </a:p>
          <a:p>
            <a:pPr marL="285750" indent="-228600">
              <a:lnSpc>
                <a:spcPct val="90000"/>
              </a:lnSpc>
              <a:spcAft>
                <a:spcPts val="600"/>
              </a:spcAft>
              <a:buFont typeface="Arial" panose="020B0604020202020204" pitchFamily="34" charset="0"/>
              <a:buChar char="•"/>
            </a:pPr>
            <a:r>
              <a:rPr lang="en-US" sz="2000" dirty="0"/>
              <a:t>Club development meetings (you </a:t>
            </a:r>
            <a:r>
              <a:rPr lang="en-US" sz="2000" dirty="0" err="1"/>
              <a:t>organise</a:t>
            </a:r>
            <a:r>
              <a:rPr lang="en-US" sz="2000" dirty="0"/>
              <a:t>) </a:t>
            </a:r>
          </a:p>
          <a:p>
            <a:pPr marL="285750" indent="-228600">
              <a:lnSpc>
                <a:spcPct val="90000"/>
              </a:lnSpc>
              <a:spcAft>
                <a:spcPts val="600"/>
              </a:spcAft>
              <a:buFont typeface="Arial" panose="020B0604020202020204" pitchFamily="34" charset="0"/>
              <a:buChar char="•"/>
            </a:pPr>
            <a:r>
              <a:rPr lang="en-US" sz="2000" dirty="0"/>
              <a:t>Student Council (3x per academic year) – </a:t>
            </a:r>
            <a:r>
              <a:rPr lang="en-US" sz="2000" b="1" dirty="0"/>
              <a:t>CHAIRS</a:t>
            </a:r>
            <a:r>
              <a:rPr lang="en-US" sz="2000" dirty="0"/>
              <a:t> only</a:t>
            </a:r>
          </a:p>
          <a:p>
            <a:pPr marL="285750" indent="-228600">
              <a:lnSpc>
                <a:spcPct val="90000"/>
              </a:lnSpc>
              <a:spcAft>
                <a:spcPts val="600"/>
              </a:spcAft>
              <a:buFont typeface="Arial" panose="020B0604020202020204" pitchFamily="34" charset="0"/>
              <a:buChar char="•"/>
            </a:pPr>
            <a:r>
              <a:rPr lang="en-US" sz="2000" dirty="0"/>
              <a:t>AGM / handover in March - Opportunity to reflect on activity and plan for the following year</a:t>
            </a:r>
          </a:p>
          <a:p>
            <a:pPr marL="285750" indent="-228600">
              <a:lnSpc>
                <a:spcPct val="90000"/>
              </a:lnSpc>
              <a:spcAft>
                <a:spcPts val="600"/>
              </a:spcAft>
              <a:buFont typeface="Arial" panose="020B0604020202020204" pitchFamily="34" charset="0"/>
              <a:buChar char="•"/>
            </a:pPr>
            <a:endParaRPr lang="en-US" sz="2000" dirty="0"/>
          </a:p>
          <a:p>
            <a:pPr marL="57150">
              <a:lnSpc>
                <a:spcPct val="90000"/>
              </a:lnSpc>
              <a:spcAft>
                <a:spcPts val="600"/>
              </a:spcAft>
            </a:pPr>
            <a:endParaRPr lang="en-US" sz="2000" dirty="0"/>
          </a:p>
        </p:txBody>
      </p:sp>
      <p:pic>
        <p:nvPicPr>
          <p:cNvPr id="3" name="Picture 2" descr="Study group at table in cafeteria">
            <a:extLst>
              <a:ext uri="{FF2B5EF4-FFF2-40B4-BE49-F238E27FC236}">
                <a16:creationId xmlns:a16="http://schemas.microsoft.com/office/drawing/2014/main" id="{7F3DF1A7-B10A-C128-3692-0DBAB29F17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r="22202"/>
          <a:stretch/>
        </p:blipFill>
        <p:spPr>
          <a:xfrm>
            <a:off x="6713949" y="11"/>
            <a:ext cx="5478052" cy="6857989"/>
          </a:xfrm>
          <a:prstGeom prst="rect">
            <a:avLst/>
          </a:prstGeom>
        </p:spPr>
      </p:pic>
      <p:sp>
        <p:nvSpPr>
          <p:cNvPr id="4" name="Teardrop 3">
            <a:extLst>
              <a:ext uri="{FF2B5EF4-FFF2-40B4-BE49-F238E27FC236}">
                <a16:creationId xmlns:a16="http://schemas.microsoft.com/office/drawing/2014/main" id="{7158969B-C663-2D95-74A4-AB3E758A9D77}"/>
              </a:ext>
            </a:extLst>
          </p:cNvPr>
          <p:cNvSpPr/>
          <p:nvPr/>
        </p:nvSpPr>
        <p:spPr>
          <a:xfrm>
            <a:off x="9612672" y="212943"/>
            <a:ext cx="2243286" cy="2294267"/>
          </a:xfrm>
          <a:prstGeom prst="teardrop">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Any questions?</a:t>
            </a:r>
          </a:p>
        </p:txBody>
      </p:sp>
    </p:spTree>
    <p:extLst>
      <p:ext uri="{BB962C8B-B14F-4D97-AF65-F5344CB8AC3E}">
        <p14:creationId xmlns:p14="http://schemas.microsoft.com/office/powerpoint/2010/main" val="7729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3ba3f26-770c-45e3-851a-f7d345e8c474" xsi:nil="true"/>
    <lcf76f155ced4ddcb4097134ff3c332f xmlns="8cbcaf25-2e3a-4f92-9bf6-4783637e7553">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1A7A5D96416E4FB11FDFBE80157E84" ma:contentTypeVersion="18" ma:contentTypeDescription="Create a new document." ma:contentTypeScope="" ma:versionID="9af07bb5034e12f085a9c89a4c4851ca">
  <xsd:schema xmlns:xsd="http://www.w3.org/2001/XMLSchema" xmlns:xs="http://www.w3.org/2001/XMLSchema" xmlns:p="http://schemas.microsoft.com/office/2006/metadata/properties" xmlns:ns2="8cbcaf25-2e3a-4f92-9bf6-4783637e7553" xmlns:ns3="53ba3f26-770c-45e3-851a-f7d345e8c474" targetNamespace="http://schemas.microsoft.com/office/2006/metadata/properties" ma:root="true" ma:fieldsID="755ea74bfbe464fb68ebbfccc4b4deed" ns2:_="" ns3:_="">
    <xsd:import namespace="8cbcaf25-2e3a-4f92-9bf6-4783637e7553"/>
    <xsd:import namespace="53ba3f26-770c-45e3-851a-f7d345e8c474"/>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bcaf25-2e3a-4f92-9bf6-4783637e75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7e64470-a3af-4ebc-8bee-3a8290feb3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ba3f26-770c-45e3-851a-f7d345e8c47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8c19fcd6-1b62-4114-bebf-1e4d52d0095a}" ma:internalName="TaxCatchAll" ma:showField="CatchAllData" ma:web="53ba3f26-770c-45e3-851a-f7d345e8c47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375F2C-2B84-4F2C-881E-2A7C340CE509}">
  <ds:schemaRefs>
    <ds:schemaRef ds:uri="http://purl.org/dc/elements/1.1/"/>
    <ds:schemaRef ds:uri="http://purl.org/dc/terms/"/>
    <ds:schemaRef ds:uri="http://schemas.microsoft.com/office/infopath/2007/PartnerControls"/>
    <ds:schemaRef ds:uri="http://schemas.openxmlformats.org/package/2006/metadata/core-properties"/>
    <ds:schemaRef ds:uri="53ba3f26-770c-45e3-851a-f7d345e8c474"/>
    <ds:schemaRef ds:uri="http://schemas.microsoft.com/office/2006/documentManagement/types"/>
    <ds:schemaRef ds:uri="http://www.w3.org/XML/1998/namespace"/>
    <ds:schemaRef ds:uri="8cbcaf25-2e3a-4f92-9bf6-4783637e7553"/>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FE0E3E52-9CFB-4379-9AC4-E7B6EEF027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bcaf25-2e3a-4f92-9bf6-4783637e7553"/>
    <ds:schemaRef ds:uri="53ba3f26-770c-45e3-851a-f7d345e8c4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80B3A6-4219-46A5-BFAE-6AC67A5C691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15410</TotalTime>
  <Words>2863</Words>
  <Application>Microsoft Office PowerPoint</Application>
  <PresentationFormat>Widescreen</PresentationFormat>
  <Paragraphs>469</Paragraphs>
  <Slides>41</Slides>
  <Notes>14</Notes>
  <HiddenSlides>0</HiddenSlides>
  <MMClips>10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41</vt:i4>
      </vt:variant>
    </vt:vector>
  </HeadingPairs>
  <TitlesOfParts>
    <vt:vector size="52" baseType="lpstr">
      <vt:lpstr>Arial</vt:lpstr>
      <vt:lpstr>Calibri</vt:lpstr>
      <vt:lpstr>Calibri Light</vt:lpstr>
      <vt:lpstr>Canva Sans</vt:lpstr>
      <vt:lpstr>Canva Sans Bold</vt:lpstr>
      <vt:lpstr>League Spartan</vt:lpstr>
      <vt:lpstr>Poppins Bold</vt:lpstr>
      <vt:lpstr>Poppins Medium</vt:lpstr>
      <vt:lpstr>Symbol</vt:lpstr>
      <vt:lpstr>Office Theme</vt:lpstr>
      <vt:lpstr>1_Office Theme</vt:lpstr>
      <vt:lpstr>PowerPoint Presentation</vt:lpstr>
      <vt:lpstr>PowerPoint Presentation</vt:lpstr>
      <vt:lpstr>What are we doing here?!</vt:lpstr>
      <vt:lpstr>Icebreaker</vt:lpstr>
      <vt:lpstr>Running your club or society</vt:lpstr>
      <vt:lpstr>Committee Roles </vt:lpstr>
      <vt:lpstr>PowerPoint Presentation</vt:lpstr>
      <vt:lpstr>What does a society do? </vt:lpstr>
      <vt:lpstr>Core documents and meetings</vt:lpstr>
      <vt:lpstr>2 minutes</vt:lpstr>
      <vt:lpstr>Processes to be aware of…</vt:lpstr>
      <vt:lpstr>U18s Procedure </vt:lpstr>
      <vt:lpstr>U18s Procedure – key points </vt:lpstr>
      <vt:lpstr>Offsite Visits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Transport </vt:lpstr>
      <vt:lpstr>PowerPoint Presentation</vt:lpstr>
      <vt:lpstr>PowerPoint Presentation</vt:lpstr>
      <vt:lpstr>PowerPoint Presentation</vt:lpstr>
      <vt:lpstr>PowerPoint Presentation</vt:lpstr>
      <vt:lpstr>Treasurers – listen up! </vt:lpstr>
      <vt:lpstr>Fundraising for your society </vt:lpstr>
      <vt:lpstr>PowerPoint Presentation</vt:lpstr>
      <vt:lpstr>Social media rules </vt:lpstr>
      <vt:lpstr>Break – 5 minutes</vt:lpstr>
      <vt:lpstr>PowerPoint Presentation</vt:lpstr>
      <vt:lpstr>PowerPoint Presentation</vt:lpstr>
      <vt:lpstr>PowerPoint Presentation</vt:lpstr>
      <vt:lpstr>Fresher’s fair checklist </vt:lpstr>
      <vt:lpstr>PowerPoint Presentation</vt:lpstr>
      <vt:lpstr>Planning events – quick task</vt:lpstr>
      <vt:lpstr>Opportunities Fair!! – YOU’RE INVITED!</vt:lpstr>
      <vt:lpstr>PowerPoint Presentation</vt:lpstr>
      <vt:lpstr>PowerPoint Presentation</vt:lpstr>
      <vt:lpstr>Quiz </vt:lpstr>
    </vt:vector>
  </TitlesOfParts>
  <Company>Hartpury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Janine.Fox</dc:creator>
  <cp:lastModifiedBy>Sophie.Savage2</cp:lastModifiedBy>
  <cp:revision>170</cp:revision>
  <dcterms:created xsi:type="dcterms:W3CDTF">2018-10-03T12:08:55Z</dcterms:created>
  <dcterms:modified xsi:type="dcterms:W3CDTF">2025-04-08T12:41:53Z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0x010100AF1A7A5D96416E4FB11FDFBE80157E84</vt:lpwstr>
  </property>
  <property fmtid="{D5CDD505-2E9C-101B-9397-08002B2CF9AE}" pid="3" name="MediaServiceImageTags">
    <vt:lpwstr/>
  </property>
</Properties>
</file>